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5" r:id="rId2"/>
  </p:sldMasterIdLst>
  <p:notesMasterIdLst>
    <p:notesMasterId r:id="rId52"/>
  </p:notesMasterIdLst>
  <p:handoutMasterIdLst>
    <p:handoutMasterId r:id="rId53"/>
  </p:handoutMasterIdLst>
  <p:sldIdLst>
    <p:sldId id="4776" r:id="rId3"/>
    <p:sldId id="4800" r:id="rId4"/>
    <p:sldId id="4804" r:id="rId5"/>
    <p:sldId id="4805" r:id="rId6"/>
    <p:sldId id="5011" r:id="rId7"/>
    <p:sldId id="4752" r:id="rId8"/>
    <p:sldId id="5012" r:id="rId9"/>
    <p:sldId id="5191" r:id="rId10"/>
    <p:sldId id="5192" r:id="rId11"/>
    <p:sldId id="5193" r:id="rId12"/>
    <p:sldId id="5194" r:id="rId13"/>
    <p:sldId id="5195" r:id="rId14"/>
    <p:sldId id="5196" r:id="rId15"/>
    <p:sldId id="5158" r:id="rId16"/>
    <p:sldId id="5200" r:id="rId17"/>
    <p:sldId id="5201" r:id="rId18"/>
    <p:sldId id="5202" r:id="rId19"/>
    <p:sldId id="5203" r:id="rId20"/>
    <p:sldId id="5197" r:id="rId21"/>
    <p:sldId id="5198" r:id="rId22"/>
    <p:sldId id="5199" r:id="rId23"/>
    <p:sldId id="5204" r:id="rId24"/>
    <p:sldId id="5205" r:id="rId25"/>
    <p:sldId id="5206" r:id="rId26"/>
    <p:sldId id="5207" r:id="rId27"/>
    <p:sldId id="5208" r:id="rId28"/>
    <p:sldId id="5209" r:id="rId29"/>
    <p:sldId id="5210" r:id="rId30"/>
    <p:sldId id="5211" r:id="rId31"/>
    <p:sldId id="5212" r:id="rId32"/>
    <p:sldId id="5213" r:id="rId33"/>
    <p:sldId id="5214" r:id="rId34"/>
    <p:sldId id="5161" r:id="rId35"/>
    <p:sldId id="5215" r:id="rId36"/>
    <p:sldId id="5216" r:id="rId37"/>
    <p:sldId id="4802" r:id="rId38"/>
    <p:sldId id="5171" r:id="rId39"/>
    <p:sldId id="5172" r:id="rId40"/>
    <p:sldId id="5173" r:id="rId41"/>
    <p:sldId id="5174" r:id="rId42"/>
    <p:sldId id="5175" r:id="rId43"/>
    <p:sldId id="5217" r:id="rId44"/>
    <p:sldId id="5218" r:id="rId45"/>
    <p:sldId id="5186" r:id="rId46"/>
    <p:sldId id="5187" r:id="rId47"/>
    <p:sldId id="5188" r:id="rId48"/>
    <p:sldId id="5190" r:id="rId49"/>
    <p:sldId id="5189" r:id="rId50"/>
    <p:sldId id="4777" r:id="rId51"/>
  </p:sldIdLst>
  <p:sldSz cx="9145588" cy="5145088"/>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5295" indent="-1295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2495" indent="-26162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69695" indent="-39433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6895" indent="-52641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162560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195072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227584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2601595"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4183">
          <p15:clr>
            <a:srgbClr val="A4A3A4"/>
          </p15:clr>
        </p15:guide>
        <p15:guide id="2" orient="horz" pos="2964">
          <p15:clr>
            <a:srgbClr val="A4A3A4"/>
          </p15:clr>
        </p15:guide>
        <p15:guide id="3" pos="4086">
          <p15:clr>
            <a:srgbClr val="A4A3A4"/>
          </p15:clr>
        </p15:guide>
        <p15:guide id="4" pos="531">
          <p15:clr>
            <a:srgbClr val="A4A3A4"/>
          </p15:clr>
        </p15:guide>
        <p15:guide id="5" pos="7497">
          <p15:clr>
            <a:srgbClr val="A4A3A4"/>
          </p15:clr>
        </p15:guide>
        <p15:guide id="6" pos="6908">
          <p15:clr>
            <a:srgbClr val="A4A3A4"/>
          </p15:clr>
        </p15:guide>
        <p15:guide id="7" pos="2897">
          <p15:clr>
            <a:srgbClr val="A4A3A4"/>
          </p15:clr>
        </p15:guide>
        <p15:guide id="8" pos="299">
          <p15:clr>
            <a:srgbClr val="A4A3A4"/>
          </p15:clr>
        </p15:guide>
        <p15:guide id="9" pos="5331">
          <p15:clr>
            <a:srgbClr val="A4A3A4"/>
          </p15:clr>
        </p15:guide>
        <p15:guide id="10" pos="4942">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ABE2"/>
    <a:srgbClr val="27B6B9"/>
    <a:srgbClr val="205381"/>
    <a:srgbClr val="FFC56C"/>
    <a:srgbClr val="A5A5A5"/>
    <a:srgbClr val="FFFFFF"/>
    <a:srgbClr val="262626"/>
    <a:srgbClr val="F66E4F"/>
    <a:srgbClr val="73DB29"/>
    <a:srgbClr val="FED4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48" autoAdjust="0"/>
    <p:restoredTop sz="94322" autoAdjust="0"/>
  </p:normalViewPr>
  <p:slideViewPr>
    <p:cSldViewPr>
      <p:cViewPr varScale="1">
        <p:scale>
          <a:sx n="107" d="100"/>
          <a:sy n="107" d="100"/>
        </p:scale>
        <p:origin x="571" y="82"/>
      </p:cViewPr>
      <p:guideLst>
        <p:guide orient="horz" pos="4183"/>
        <p:guide orient="horz" pos="2964"/>
        <p:guide pos="4086"/>
        <p:guide pos="531"/>
        <p:guide pos="7497"/>
        <p:guide pos="6908"/>
        <p:guide pos="2897"/>
        <p:guide pos="299"/>
        <p:guide pos="5331"/>
        <p:guide pos="4942"/>
      </p:guideLst>
    </p:cSldViewPr>
  </p:slideViewPr>
  <p:outlineViewPr>
    <p:cViewPr>
      <p:scale>
        <a:sx n="100" d="100"/>
        <a:sy n="100" d="100"/>
      </p:scale>
      <p:origin x="0" y="-10374"/>
    </p:cViewPr>
  </p:outlineViewPr>
  <p:notesTextViewPr>
    <p:cViewPr>
      <p:scale>
        <a:sx n="1" d="1"/>
        <a:sy n="1" d="1"/>
      </p:scale>
      <p:origin x="0" y="0"/>
    </p:cViewPr>
  </p:notesTextViewPr>
  <p:sorterViewPr>
    <p:cViewPr varScale="1">
      <p:scale>
        <a:sx n="1" d="1"/>
        <a:sy n="1" d="1"/>
      </p:scale>
      <p:origin x="0" y="-7896"/>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handoutMaster" Target="handoutMasters/handoutMaster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0_1#1">
  <dgm:title val=""/>
  <dgm:desc val=""/>
  <dgm:catLst>
    <dgm:cat type="mainScheme" pri="10100"/>
  </dgm:catLst>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7CA0AC4D-6C5F-4389-8E05-305D70AF1577}" type="doc">
      <dgm:prSet loTypeId="urn:microsoft.com/office/officeart/2008/layout/HorizontalMultiLevelHierarchy#1" loCatId="hierarchy" qsTypeId="urn:microsoft.com/office/officeart/2005/8/quickstyle/simple1#1" qsCatId="simple" csTypeId="urn:microsoft.com/office/officeart/2005/8/colors/accent0_1#1" csCatId="mainScheme" phldr="1"/>
      <dgm:spPr/>
      <dgm:t>
        <a:bodyPr/>
        <a:lstStyle/>
        <a:p>
          <a:endParaRPr lang="zh-CN" altLang="en-US"/>
        </a:p>
      </dgm:t>
    </dgm:pt>
    <dgm:pt modelId="{C9878912-D6C0-4235-93F2-B636A505B828}">
      <dgm:prSet phldrT="[文本]" custT="1"/>
      <dgm:spPr/>
      <dgm:t>
        <a:bodyPr/>
        <a:lstStyle/>
        <a:p>
          <a:r>
            <a:rPr lang="zh-CN" altLang="en-US" sz="1600">
              <a:latin typeface="+mn-ea"/>
              <a:ea typeface="+mn-ea"/>
            </a:rPr>
            <a:t>文本挖掘</a:t>
          </a:r>
        </a:p>
      </dgm:t>
    </dgm:pt>
    <dgm:pt modelId="{646930EE-B9D5-475D-8E13-8FA8B5A4BDDF}" type="parTrans" cxnId="{491F4461-314C-4C03-A5D8-318DB2C15042}">
      <dgm:prSet/>
      <dgm:spPr/>
      <dgm:t>
        <a:bodyPr/>
        <a:lstStyle/>
        <a:p>
          <a:endParaRPr lang="zh-CN" altLang="en-US" sz="1600">
            <a:latin typeface="+mn-ea"/>
            <a:ea typeface="+mn-ea"/>
          </a:endParaRPr>
        </a:p>
      </dgm:t>
    </dgm:pt>
    <dgm:pt modelId="{A3665E2D-802E-4D3E-AE84-7F57EA48CBA4}" type="sibTrans" cxnId="{491F4461-314C-4C03-A5D8-318DB2C15042}">
      <dgm:prSet/>
      <dgm:spPr/>
      <dgm:t>
        <a:bodyPr/>
        <a:lstStyle/>
        <a:p>
          <a:endParaRPr lang="zh-CN" altLang="en-US" sz="1600">
            <a:latin typeface="+mn-ea"/>
            <a:ea typeface="+mn-ea"/>
          </a:endParaRPr>
        </a:p>
      </dgm:t>
    </dgm:pt>
    <dgm:pt modelId="{1D7A267F-BD63-4B6D-8970-841D1A3A51AA}">
      <dgm:prSet phldrT="[文本]" custT="1"/>
      <dgm:spPr/>
      <dgm:t>
        <a:bodyPr/>
        <a:lstStyle/>
        <a:p>
          <a:r>
            <a:rPr lang="zh-CN" altLang="en-US" sz="1600">
              <a:latin typeface="+mn-ea"/>
              <a:ea typeface="+mn-ea"/>
            </a:rPr>
            <a:t>基本概念</a:t>
          </a:r>
        </a:p>
      </dgm:t>
    </dgm:pt>
    <dgm:pt modelId="{F124885F-CC32-417F-AB14-0CE8189FBBC3}" type="parTrans" cxnId="{6B3915B7-0CE3-45D9-81D9-E570E5EBCB41}">
      <dgm:prSet custT="1"/>
      <dgm:spPr/>
      <dgm:t>
        <a:bodyPr/>
        <a:lstStyle/>
        <a:p>
          <a:endParaRPr lang="zh-CN" altLang="en-US" sz="1600">
            <a:latin typeface="+mn-ea"/>
            <a:ea typeface="+mn-ea"/>
          </a:endParaRPr>
        </a:p>
      </dgm:t>
    </dgm:pt>
    <dgm:pt modelId="{B202C62B-D537-4C1D-AFE7-7C6BC16F0F21}" type="sibTrans" cxnId="{6B3915B7-0CE3-45D9-81D9-E570E5EBCB41}">
      <dgm:prSet/>
      <dgm:spPr/>
      <dgm:t>
        <a:bodyPr/>
        <a:lstStyle/>
        <a:p>
          <a:endParaRPr lang="zh-CN" altLang="en-US" sz="1600">
            <a:latin typeface="+mn-ea"/>
            <a:ea typeface="+mn-ea"/>
          </a:endParaRPr>
        </a:p>
      </dgm:t>
    </dgm:pt>
    <dgm:pt modelId="{05807D2D-CE3F-4A79-822B-25B077CDE988}">
      <dgm:prSet phldrT="[文本]" custT="1"/>
      <dgm:spPr/>
      <dgm:t>
        <a:bodyPr/>
        <a:lstStyle/>
        <a:p>
          <a:r>
            <a:rPr lang="zh-CN" altLang="en-US" sz="1600">
              <a:latin typeface="+mn-ea"/>
              <a:ea typeface="+mn-ea"/>
            </a:rPr>
            <a:t>分词</a:t>
          </a:r>
        </a:p>
      </dgm:t>
    </dgm:pt>
    <dgm:pt modelId="{40E39DB6-D530-44A5-9E79-49A4EF9132B9}" type="parTrans" cxnId="{9AD52B7B-1679-459C-8311-D3208F49E5F7}">
      <dgm:prSet custT="1"/>
      <dgm:spPr/>
      <dgm:t>
        <a:bodyPr/>
        <a:lstStyle/>
        <a:p>
          <a:endParaRPr lang="zh-CN" altLang="en-US" sz="1600">
            <a:latin typeface="+mn-ea"/>
            <a:ea typeface="+mn-ea"/>
          </a:endParaRPr>
        </a:p>
      </dgm:t>
    </dgm:pt>
    <dgm:pt modelId="{3C849371-D822-43F3-AD9F-9AC06554BEC4}" type="sibTrans" cxnId="{9AD52B7B-1679-459C-8311-D3208F49E5F7}">
      <dgm:prSet/>
      <dgm:spPr/>
      <dgm:t>
        <a:bodyPr/>
        <a:lstStyle/>
        <a:p>
          <a:endParaRPr lang="zh-CN" altLang="en-US" sz="1600">
            <a:latin typeface="+mn-ea"/>
            <a:ea typeface="+mn-ea"/>
          </a:endParaRPr>
        </a:p>
      </dgm:t>
    </dgm:pt>
    <dgm:pt modelId="{3C0F03AC-850A-4F13-96D0-5511B47F5BEB}">
      <dgm:prSet phldrT="[文本]" custT="1"/>
      <dgm:spPr/>
      <dgm:t>
        <a:bodyPr/>
        <a:lstStyle/>
        <a:p>
          <a:r>
            <a:rPr lang="zh-CN" altLang="en-US" sz="1600">
              <a:latin typeface="+mn-ea"/>
              <a:ea typeface="+mn-ea"/>
            </a:rPr>
            <a:t>特征提取</a:t>
          </a:r>
        </a:p>
      </dgm:t>
    </dgm:pt>
    <dgm:pt modelId="{7DAE09EC-C12F-41D5-874B-549706854878}" type="parTrans" cxnId="{18D57987-406F-49EC-AE94-D69C49E757A6}">
      <dgm:prSet custT="1"/>
      <dgm:spPr/>
      <dgm:t>
        <a:bodyPr/>
        <a:lstStyle/>
        <a:p>
          <a:endParaRPr lang="zh-CN" altLang="en-US" sz="1600">
            <a:latin typeface="+mn-ea"/>
            <a:ea typeface="+mn-ea"/>
          </a:endParaRPr>
        </a:p>
      </dgm:t>
    </dgm:pt>
    <dgm:pt modelId="{D5C499D4-70C2-43D5-8CFC-072DF8E48C17}" type="sibTrans" cxnId="{18D57987-406F-49EC-AE94-D69C49E757A6}">
      <dgm:prSet/>
      <dgm:spPr/>
      <dgm:t>
        <a:bodyPr/>
        <a:lstStyle/>
        <a:p>
          <a:endParaRPr lang="zh-CN" altLang="en-US" sz="1600">
            <a:latin typeface="+mn-ea"/>
            <a:ea typeface="+mn-ea"/>
          </a:endParaRPr>
        </a:p>
      </dgm:t>
    </dgm:pt>
    <dgm:pt modelId="{E57B4C6F-086C-4641-BDC4-E92A578A5472}">
      <dgm:prSet phldrT="[文本]" custT="1"/>
      <dgm:spPr/>
      <dgm:t>
        <a:bodyPr/>
        <a:lstStyle/>
        <a:p>
          <a:r>
            <a:rPr lang="zh-CN" altLang="en-US" sz="1600">
              <a:latin typeface="+mn-ea"/>
              <a:ea typeface="+mn-ea"/>
            </a:rPr>
            <a:t>文本分析</a:t>
          </a:r>
        </a:p>
      </dgm:t>
    </dgm:pt>
    <dgm:pt modelId="{95A4EA03-03EB-4AEE-A4AF-C57B79F9619B}" type="parTrans" cxnId="{8CC5607F-52D0-4B8E-A4D3-24CF9AE3094D}">
      <dgm:prSet custT="1"/>
      <dgm:spPr/>
      <dgm:t>
        <a:bodyPr/>
        <a:lstStyle/>
        <a:p>
          <a:endParaRPr lang="zh-CN" altLang="en-US" sz="1600">
            <a:latin typeface="+mn-ea"/>
            <a:ea typeface="+mn-ea"/>
          </a:endParaRPr>
        </a:p>
      </dgm:t>
    </dgm:pt>
    <dgm:pt modelId="{7A12B956-3B5F-467D-BCAE-5E79ECB9B211}" type="sibTrans" cxnId="{8CC5607F-52D0-4B8E-A4D3-24CF9AE3094D}">
      <dgm:prSet/>
      <dgm:spPr/>
      <dgm:t>
        <a:bodyPr/>
        <a:lstStyle/>
        <a:p>
          <a:endParaRPr lang="zh-CN" altLang="en-US" sz="1600">
            <a:latin typeface="+mn-ea"/>
            <a:ea typeface="+mn-ea"/>
          </a:endParaRPr>
        </a:p>
      </dgm:t>
    </dgm:pt>
    <dgm:pt modelId="{FAA7ED66-CCFB-4145-B39C-32FB29328B50}">
      <dgm:prSet phldrT="[文本]" custT="1"/>
      <dgm:spPr/>
      <dgm:t>
        <a:bodyPr/>
        <a:lstStyle/>
        <a:p>
          <a:r>
            <a:rPr lang="en-US" altLang="zh-CN" sz="1600">
              <a:latin typeface="+mn-ea"/>
              <a:ea typeface="+mn-ea"/>
            </a:rPr>
            <a:t>jieba</a:t>
          </a:r>
          <a:r>
            <a:rPr lang="zh-CN" altLang="en-US" sz="1600">
              <a:latin typeface="+mn-ea"/>
              <a:ea typeface="+mn-ea"/>
            </a:rPr>
            <a:t>处理包</a:t>
          </a:r>
        </a:p>
      </dgm:t>
    </dgm:pt>
    <dgm:pt modelId="{EB94487E-6889-4EA8-AA83-22154D5822C2}" type="parTrans" cxnId="{806303A3-BCB7-4330-9E9A-925AD80C5F29}">
      <dgm:prSet custT="1"/>
      <dgm:spPr/>
      <dgm:t>
        <a:bodyPr/>
        <a:lstStyle/>
        <a:p>
          <a:endParaRPr lang="zh-CN" altLang="en-US" sz="1600">
            <a:latin typeface="+mn-ea"/>
            <a:ea typeface="+mn-ea"/>
          </a:endParaRPr>
        </a:p>
      </dgm:t>
    </dgm:pt>
    <dgm:pt modelId="{AFDB8E4E-01D5-4267-A727-975FA7F2C0EF}" type="sibTrans" cxnId="{806303A3-BCB7-4330-9E9A-925AD80C5F29}">
      <dgm:prSet/>
      <dgm:spPr/>
      <dgm:t>
        <a:bodyPr/>
        <a:lstStyle/>
        <a:p>
          <a:endParaRPr lang="zh-CN" altLang="en-US" sz="1600">
            <a:latin typeface="+mn-ea"/>
            <a:ea typeface="+mn-ea"/>
          </a:endParaRPr>
        </a:p>
      </dgm:t>
    </dgm:pt>
    <dgm:pt modelId="{A77B1E72-F3FA-4656-899C-444E49F894C3}">
      <dgm:prSet custT="1"/>
      <dgm:spPr/>
      <dgm:t>
        <a:bodyPr/>
        <a:lstStyle/>
        <a:p>
          <a:r>
            <a:rPr lang="en-US" altLang="zh-CN" sz="1600">
              <a:latin typeface="+mn-ea"/>
              <a:ea typeface="+mn-ea"/>
            </a:rPr>
            <a:t>NLTK</a:t>
          </a:r>
          <a:r>
            <a:rPr lang="zh-CN" altLang="en-US" sz="1600">
              <a:latin typeface="+mn-ea"/>
              <a:ea typeface="+mn-ea"/>
            </a:rPr>
            <a:t>处理包</a:t>
          </a:r>
        </a:p>
      </dgm:t>
    </dgm:pt>
    <dgm:pt modelId="{9C4D884B-7B25-4EF4-A98F-16D236EC9650}" type="parTrans" cxnId="{A32754AD-9D43-4C2F-93C9-DF4C3EC594B0}">
      <dgm:prSet custT="1"/>
      <dgm:spPr/>
      <dgm:t>
        <a:bodyPr/>
        <a:lstStyle/>
        <a:p>
          <a:endParaRPr lang="zh-CN" altLang="en-US" sz="1600">
            <a:latin typeface="+mn-ea"/>
            <a:ea typeface="+mn-ea"/>
          </a:endParaRPr>
        </a:p>
      </dgm:t>
    </dgm:pt>
    <dgm:pt modelId="{4FE34FE8-9C9B-478F-842D-30CFDC3A1D6F}" type="sibTrans" cxnId="{A32754AD-9D43-4C2F-93C9-DF4C3EC594B0}">
      <dgm:prSet/>
      <dgm:spPr/>
      <dgm:t>
        <a:bodyPr/>
        <a:lstStyle/>
        <a:p>
          <a:endParaRPr lang="zh-CN" altLang="en-US" sz="1600">
            <a:latin typeface="+mn-ea"/>
            <a:ea typeface="+mn-ea"/>
          </a:endParaRPr>
        </a:p>
      </dgm:t>
    </dgm:pt>
    <dgm:pt modelId="{37661EA3-8D88-42CD-8805-D9C873E5F0E7}">
      <dgm:prSet custT="1"/>
      <dgm:spPr/>
      <dgm:t>
        <a:bodyPr/>
        <a:lstStyle/>
        <a:p>
          <a:r>
            <a:rPr lang="zh-CN" altLang="en-US" sz="1600">
              <a:latin typeface="+mn-ea"/>
              <a:ea typeface="+mn-ea"/>
            </a:rPr>
            <a:t>词云图制作</a:t>
          </a:r>
        </a:p>
      </dgm:t>
    </dgm:pt>
    <dgm:pt modelId="{18C7C1E9-1A19-4619-8D9D-3E7801C20832}" type="parTrans" cxnId="{8A63A7A0-4B1D-4645-8D64-B04FFFAFF89F}">
      <dgm:prSet custT="1"/>
      <dgm:spPr/>
      <dgm:t>
        <a:bodyPr/>
        <a:lstStyle/>
        <a:p>
          <a:endParaRPr lang="zh-CN" altLang="en-US" sz="1600">
            <a:latin typeface="+mn-ea"/>
            <a:ea typeface="+mn-ea"/>
          </a:endParaRPr>
        </a:p>
      </dgm:t>
    </dgm:pt>
    <dgm:pt modelId="{50A64E2F-26A4-4F05-A38B-2D9B6B0AC350}" type="sibTrans" cxnId="{8A63A7A0-4B1D-4645-8D64-B04FFFAFF89F}">
      <dgm:prSet/>
      <dgm:spPr/>
      <dgm:t>
        <a:bodyPr/>
        <a:lstStyle/>
        <a:p>
          <a:endParaRPr lang="zh-CN" altLang="en-US" sz="1600">
            <a:latin typeface="+mn-ea"/>
            <a:ea typeface="+mn-ea"/>
          </a:endParaRPr>
        </a:p>
      </dgm:t>
    </dgm:pt>
    <dgm:pt modelId="{D0CF6291-2B60-46B4-A4AC-DC3CE86B417C}">
      <dgm:prSet custT="1"/>
      <dgm:spPr/>
      <dgm:t>
        <a:bodyPr/>
        <a:lstStyle/>
        <a:p>
          <a:r>
            <a:rPr lang="zh-CN" altLang="en-US" sz="1600">
              <a:latin typeface="+mn-ea"/>
              <a:ea typeface="+mn-ea"/>
            </a:rPr>
            <a:t>语句情绪分析</a:t>
          </a:r>
        </a:p>
      </dgm:t>
    </dgm:pt>
    <dgm:pt modelId="{5913A714-2A86-4D6A-8433-6906531E85CC}" type="parTrans" cxnId="{3DB8127D-1B88-4370-83C3-5B4BAD8D98BD}">
      <dgm:prSet custT="1"/>
      <dgm:spPr/>
      <dgm:t>
        <a:bodyPr/>
        <a:lstStyle/>
        <a:p>
          <a:endParaRPr lang="zh-CN" altLang="en-US" sz="1600">
            <a:latin typeface="+mn-ea"/>
            <a:ea typeface="+mn-ea"/>
          </a:endParaRPr>
        </a:p>
      </dgm:t>
    </dgm:pt>
    <dgm:pt modelId="{57DC2C7C-5B5F-4187-9D06-9448765EA44F}" type="sibTrans" cxnId="{3DB8127D-1B88-4370-83C3-5B4BAD8D98BD}">
      <dgm:prSet/>
      <dgm:spPr/>
      <dgm:t>
        <a:bodyPr/>
        <a:lstStyle/>
        <a:p>
          <a:endParaRPr lang="zh-CN" altLang="en-US" sz="1600">
            <a:latin typeface="+mn-ea"/>
            <a:ea typeface="+mn-ea"/>
          </a:endParaRPr>
        </a:p>
      </dgm:t>
    </dgm:pt>
    <dgm:pt modelId="{D44102A1-949E-4058-9312-6CD7FCDF79CC}" type="pres">
      <dgm:prSet presAssocID="{7CA0AC4D-6C5F-4389-8E05-305D70AF1577}" presName="Name0" presStyleCnt="0">
        <dgm:presLayoutVars>
          <dgm:chPref val="1"/>
          <dgm:dir/>
          <dgm:animOne val="branch"/>
          <dgm:animLvl val="lvl"/>
          <dgm:resizeHandles val="exact"/>
        </dgm:presLayoutVars>
      </dgm:prSet>
      <dgm:spPr/>
    </dgm:pt>
    <dgm:pt modelId="{DAB807D3-48ED-49E9-9336-D85F81A70566}" type="pres">
      <dgm:prSet presAssocID="{C9878912-D6C0-4235-93F2-B636A505B828}" presName="root1" presStyleCnt="0"/>
      <dgm:spPr/>
    </dgm:pt>
    <dgm:pt modelId="{912731E5-1D1C-440F-93BF-71F03C25D009}" type="pres">
      <dgm:prSet presAssocID="{C9878912-D6C0-4235-93F2-B636A505B828}" presName="LevelOneTextNode" presStyleLbl="node0" presStyleIdx="0" presStyleCnt="1" custAng="5400000" custScaleY="35783" custLinFactX="-26099" custLinFactNeighborX="-100000">
        <dgm:presLayoutVars>
          <dgm:chPref val="3"/>
        </dgm:presLayoutVars>
      </dgm:prSet>
      <dgm:spPr/>
    </dgm:pt>
    <dgm:pt modelId="{C87A48C8-4BBC-4797-A57E-09A2C554FF83}" type="pres">
      <dgm:prSet presAssocID="{C9878912-D6C0-4235-93F2-B636A505B828}" presName="level2hierChild" presStyleCnt="0"/>
      <dgm:spPr/>
    </dgm:pt>
    <dgm:pt modelId="{FBA1BBCE-37F2-4FEE-BAF8-26A114FBB009}" type="pres">
      <dgm:prSet presAssocID="{F124885F-CC32-417F-AB14-0CE8189FBBC3}" presName="conn2-1" presStyleLbl="parChTrans1D2" presStyleIdx="0" presStyleCnt="2"/>
      <dgm:spPr/>
    </dgm:pt>
    <dgm:pt modelId="{3E18AB04-4FA9-4E23-8B89-87EFAC993330}" type="pres">
      <dgm:prSet presAssocID="{F124885F-CC32-417F-AB14-0CE8189FBBC3}" presName="connTx" presStyleLbl="parChTrans1D2" presStyleIdx="0" presStyleCnt="2"/>
      <dgm:spPr/>
    </dgm:pt>
    <dgm:pt modelId="{4E19ED08-1C6C-4A16-99E2-41E45AFEF287}" type="pres">
      <dgm:prSet presAssocID="{1D7A267F-BD63-4B6D-8970-841D1A3A51AA}" presName="root2" presStyleCnt="0"/>
      <dgm:spPr/>
    </dgm:pt>
    <dgm:pt modelId="{274F7E65-634C-4E58-83B0-C55672612864}" type="pres">
      <dgm:prSet presAssocID="{1D7A267F-BD63-4B6D-8970-841D1A3A51AA}" presName="LevelTwoTextNode" presStyleLbl="node2" presStyleIdx="0" presStyleCnt="2" custScaleX="58140">
        <dgm:presLayoutVars>
          <dgm:chPref val="3"/>
        </dgm:presLayoutVars>
      </dgm:prSet>
      <dgm:spPr/>
    </dgm:pt>
    <dgm:pt modelId="{D454D896-C774-4D5B-9DDE-A567C5D8B944}" type="pres">
      <dgm:prSet presAssocID="{1D7A267F-BD63-4B6D-8970-841D1A3A51AA}" presName="level3hierChild" presStyleCnt="0"/>
      <dgm:spPr/>
    </dgm:pt>
    <dgm:pt modelId="{79CF584A-C508-4696-8A95-61081EE89F0C}" type="pres">
      <dgm:prSet presAssocID="{40E39DB6-D530-44A5-9E79-49A4EF9132B9}" presName="conn2-1" presStyleLbl="parChTrans1D3" presStyleIdx="0" presStyleCnt="6"/>
      <dgm:spPr/>
    </dgm:pt>
    <dgm:pt modelId="{D4F779BE-1E2C-40C3-9D6B-949135119261}" type="pres">
      <dgm:prSet presAssocID="{40E39DB6-D530-44A5-9E79-49A4EF9132B9}" presName="connTx" presStyleLbl="parChTrans1D3" presStyleIdx="0" presStyleCnt="6"/>
      <dgm:spPr/>
    </dgm:pt>
    <dgm:pt modelId="{81B1E3FF-C724-417E-81E0-3023049F4CAB}" type="pres">
      <dgm:prSet presAssocID="{05807D2D-CE3F-4A79-822B-25B077CDE988}" presName="root2" presStyleCnt="0"/>
      <dgm:spPr/>
    </dgm:pt>
    <dgm:pt modelId="{A420DF7B-755F-4FDA-A0A4-2322DEA92A16}" type="pres">
      <dgm:prSet presAssocID="{05807D2D-CE3F-4A79-822B-25B077CDE988}" presName="LevelTwoTextNode" presStyleLbl="node3" presStyleIdx="0" presStyleCnt="6">
        <dgm:presLayoutVars>
          <dgm:chPref val="3"/>
        </dgm:presLayoutVars>
      </dgm:prSet>
      <dgm:spPr/>
    </dgm:pt>
    <dgm:pt modelId="{9F91A2C6-4419-42C6-B15B-574A06942E51}" type="pres">
      <dgm:prSet presAssocID="{05807D2D-CE3F-4A79-822B-25B077CDE988}" presName="level3hierChild" presStyleCnt="0"/>
      <dgm:spPr/>
    </dgm:pt>
    <dgm:pt modelId="{D4E2AA8E-A17A-4E0E-8DEE-48ACD81413D0}" type="pres">
      <dgm:prSet presAssocID="{7DAE09EC-C12F-41D5-874B-549706854878}" presName="conn2-1" presStyleLbl="parChTrans1D3" presStyleIdx="1" presStyleCnt="6"/>
      <dgm:spPr/>
    </dgm:pt>
    <dgm:pt modelId="{D3AF103E-B828-46DF-988C-C7DB8427E9C0}" type="pres">
      <dgm:prSet presAssocID="{7DAE09EC-C12F-41D5-874B-549706854878}" presName="connTx" presStyleLbl="parChTrans1D3" presStyleIdx="1" presStyleCnt="6"/>
      <dgm:spPr/>
    </dgm:pt>
    <dgm:pt modelId="{377136EA-E9C7-43B7-95BB-7FCFF948CA4F}" type="pres">
      <dgm:prSet presAssocID="{3C0F03AC-850A-4F13-96D0-5511B47F5BEB}" presName="root2" presStyleCnt="0"/>
      <dgm:spPr/>
    </dgm:pt>
    <dgm:pt modelId="{FC128995-0411-4E36-AA55-ACD61DABABF1}" type="pres">
      <dgm:prSet presAssocID="{3C0F03AC-850A-4F13-96D0-5511B47F5BEB}" presName="LevelTwoTextNode" presStyleLbl="node3" presStyleIdx="1" presStyleCnt="6">
        <dgm:presLayoutVars>
          <dgm:chPref val="3"/>
        </dgm:presLayoutVars>
      </dgm:prSet>
      <dgm:spPr/>
    </dgm:pt>
    <dgm:pt modelId="{4FE22B1A-8C81-4335-8973-F4CABEBA2212}" type="pres">
      <dgm:prSet presAssocID="{3C0F03AC-850A-4F13-96D0-5511B47F5BEB}" presName="level3hierChild" presStyleCnt="0"/>
      <dgm:spPr/>
    </dgm:pt>
    <dgm:pt modelId="{F4C669BE-F8D3-4730-946F-997280D12A3E}" type="pres">
      <dgm:prSet presAssocID="{95A4EA03-03EB-4AEE-A4AF-C57B79F9619B}" presName="conn2-1" presStyleLbl="parChTrans1D2" presStyleIdx="1" presStyleCnt="2"/>
      <dgm:spPr/>
    </dgm:pt>
    <dgm:pt modelId="{27C38BD9-2B7A-4447-9A4B-6E601727F163}" type="pres">
      <dgm:prSet presAssocID="{95A4EA03-03EB-4AEE-A4AF-C57B79F9619B}" presName="connTx" presStyleLbl="parChTrans1D2" presStyleIdx="1" presStyleCnt="2"/>
      <dgm:spPr/>
    </dgm:pt>
    <dgm:pt modelId="{EB5AD86B-ABA3-48B7-9CCD-0D5A2220E01F}" type="pres">
      <dgm:prSet presAssocID="{E57B4C6F-086C-4641-BDC4-E92A578A5472}" presName="root2" presStyleCnt="0"/>
      <dgm:spPr/>
    </dgm:pt>
    <dgm:pt modelId="{AAA35958-C8F9-456B-93C9-74055C5520F0}" type="pres">
      <dgm:prSet presAssocID="{E57B4C6F-086C-4641-BDC4-E92A578A5472}" presName="LevelTwoTextNode" presStyleLbl="node2" presStyleIdx="1" presStyleCnt="2" custScaleX="58140">
        <dgm:presLayoutVars>
          <dgm:chPref val="3"/>
        </dgm:presLayoutVars>
      </dgm:prSet>
      <dgm:spPr/>
    </dgm:pt>
    <dgm:pt modelId="{2BAB8A25-E378-4DAB-B4A4-347B778068A2}" type="pres">
      <dgm:prSet presAssocID="{E57B4C6F-086C-4641-BDC4-E92A578A5472}" presName="level3hierChild" presStyleCnt="0"/>
      <dgm:spPr/>
    </dgm:pt>
    <dgm:pt modelId="{1F4E2E67-87BF-4FF4-900F-6EDBB8FA2C24}" type="pres">
      <dgm:prSet presAssocID="{EB94487E-6889-4EA8-AA83-22154D5822C2}" presName="conn2-1" presStyleLbl="parChTrans1D3" presStyleIdx="2" presStyleCnt="6"/>
      <dgm:spPr/>
    </dgm:pt>
    <dgm:pt modelId="{B0886E92-975F-4CD7-A08A-24A798F56A00}" type="pres">
      <dgm:prSet presAssocID="{EB94487E-6889-4EA8-AA83-22154D5822C2}" presName="connTx" presStyleLbl="parChTrans1D3" presStyleIdx="2" presStyleCnt="6"/>
      <dgm:spPr/>
    </dgm:pt>
    <dgm:pt modelId="{D621F5BC-EE71-41EF-BF45-751EE1922099}" type="pres">
      <dgm:prSet presAssocID="{FAA7ED66-CCFB-4145-B39C-32FB29328B50}" presName="root2" presStyleCnt="0"/>
      <dgm:spPr/>
    </dgm:pt>
    <dgm:pt modelId="{3CCAFA5A-4F90-4EAB-9297-DF58F5CAA404}" type="pres">
      <dgm:prSet presAssocID="{FAA7ED66-CCFB-4145-B39C-32FB29328B50}" presName="LevelTwoTextNode" presStyleLbl="node3" presStyleIdx="2" presStyleCnt="6">
        <dgm:presLayoutVars>
          <dgm:chPref val="3"/>
        </dgm:presLayoutVars>
      </dgm:prSet>
      <dgm:spPr/>
    </dgm:pt>
    <dgm:pt modelId="{6BC5D4FE-BFDE-4351-B8E9-03FD9713563F}" type="pres">
      <dgm:prSet presAssocID="{FAA7ED66-CCFB-4145-B39C-32FB29328B50}" presName="level3hierChild" presStyleCnt="0"/>
      <dgm:spPr/>
    </dgm:pt>
    <dgm:pt modelId="{015F3171-FCB0-4563-8B1B-7E41D31A4A72}" type="pres">
      <dgm:prSet presAssocID="{9C4D884B-7B25-4EF4-A98F-16D236EC9650}" presName="conn2-1" presStyleLbl="parChTrans1D3" presStyleIdx="3" presStyleCnt="6"/>
      <dgm:spPr/>
    </dgm:pt>
    <dgm:pt modelId="{F613860F-9A6A-41CE-8645-990A69917BBA}" type="pres">
      <dgm:prSet presAssocID="{9C4D884B-7B25-4EF4-A98F-16D236EC9650}" presName="connTx" presStyleLbl="parChTrans1D3" presStyleIdx="3" presStyleCnt="6"/>
      <dgm:spPr/>
    </dgm:pt>
    <dgm:pt modelId="{3178EE99-1955-4BDF-A750-89520EA92721}" type="pres">
      <dgm:prSet presAssocID="{A77B1E72-F3FA-4656-899C-444E49F894C3}" presName="root2" presStyleCnt="0"/>
      <dgm:spPr/>
    </dgm:pt>
    <dgm:pt modelId="{C3CA9507-8D20-4606-A602-6F6644F8B0DF}" type="pres">
      <dgm:prSet presAssocID="{A77B1E72-F3FA-4656-899C-444E49F894C3}" presName="LevelTwoTextNode" presStyleLbl="node3" presStyleIdx="3" presStyleCnt="6">
        <dgm:presLayoutVars>
          <dgm:chPref val="3"/>
        </dgm:presLayoutVars>
      </dgm:prSet>
      <dgm:spPr/>
    </dgm:pt>
    <dgm:pt modelId="{663CF0A3-9167-4BDF-9967-434E9EE55E9D}" type="pres">
      <dgm:prSet presAssocID="{A77B1E72-F3FA-4656-899C-444E49F894C3}" presName="level3hierChild" presStyleCnt="0"/>
      <dgm:spPr/>
    </dgm:pt>
    <dgm:pt modelId="{EDFD20AD-C830-4089-84A0-0F4AB3B4770A}" type="pres">
      <dgm:prSet presAssocID="{18C7C1E9-1A19-4619-8D9D-3E7801C20832}" presName="conn2-1" presStyleLbl="parChTrans1D3" presStyleIdx="4" presStyleCnt="6"/>
      <dgm:spPr/>
    </dgm:pt>
    <dgm:pt modelId="{B28828FE-8447-41EA-B77E-0C04490AADA7}" type="pres">
      <dgm:prSet presAssocID="{18C7C1E9-1A19-4619-8D9D-3E7801C20832}" presName="connTx" presStyleLbl="parChTrans1D3" presStyleIdx="4" presStyleCnt="6"/>
      <dgm:spPr/>
    </dgm:pt>
    <dgm:pt modelId="{E9E4AFA7-9989-4D30-9029-59D4DB6A4FF5}" type="pres">
      <dgm:prSet presAssocID="{37661EA3-8D88-42CD-8805-D9C873E5F0E7}" presName="root2" presStyleCnt="0"/>
      <dgm:spPr/>
    </dgm:pt>
    <dgm:pt modelId="{BC2BF68B-A702-411C-A5E2-DC88EB7BA69D}" type="pres">
      <dgm:prSet presAssocID="{37661EA3-8D88-42CD-8805-D9C873E5F0E7}" presName="LevelTwoTextNode" presStyleLbl="node3" presStyleIdx="4" presStyleCnt="6">
        <dgm:presLayoutVars>
          <dgm:chPref val="3"/>
        </dgm:presLayoutVars>
      </dgm:prSet>
      <dgm:spPr/>
    </dgm:pt>
    <dgm:pt modelId="{B065503F-AF87-4EAB-8B64-C33239DC04AF}" type="pres">
      <dgm:prSet presAssocID="{37661EA3-8D88-42CD-8805-D9C873E5F0E7}" presName="level3hierChild" presStyleCnt="0"/>
      <dgm:spPr/>
    </dgm:pt>
    <dgm:pt modelId="{9C709B98-E860-4F80-906B-3390F9BB2241}" type="pres">
      <dgm:prSet presAssocID="{5913A714-2A86-4D6A-8433-6906531E85CC}" presName="conn2-1" presStyleLbl="parChTrans1D3" presStyleIdx="5" presStyleCnt="6"/>
      <dgm:spPr/>
    </dgm:pt>
    <dgm:pt modelId="{5A25F5EE-60FC-4024-B046-1DE8A82B0A69}" type="pres">
      <dgm:prSet presAssocID="{5913A714-2A86-4D6A-8433-6906531E85CC}" presName="connTx" presStyleLbl="parChTrans1D3" presStyleIdx="5" presStyleCnt="6"/>
      <dgm:spPr/>
    </dgm:pt>
    <dgm:pt modelId="{2DEC24C5-3317-4DB2-9543-92725562E3ED}" type="pres">
      <dgm:prSet presAssocID="{D0CF6291-2B60-46B4-A4AC-DC3CE86B417C}" presName="root2" presStyleCnt="0"/>
      <dgm:spPr/>
    </dgm:pt>
    <dgm:pt modelId="{F598F6A8-A9DE-49F1-806F-44A4D76933CF}" type="pres">
      <dgm:prSet presAssocID="{D0CF6291-2B60-46B4-A4AC-DC3CE86B417C}" presName="LevelTwoTextNode" presStyleLbl="node3" presStyleIdx="5" presStyleCnt="6">
        <dgm:presLayoutVars>
          <dgm:chPref val="3"/>
        </dgm:presLayoutVars>
      </dgm:prSet>
      <dgm:spPr/>
    </dgm:pt>
    <dgm:pt modelId="{762140E1-A3AB-4599-B6DD-6020680F9441}" type="pres">
      <dgm:prSet presAssocID="{D0CF6291-2B60-46B4-A4AC-DC3CE86B417C}" presName="level3hierChild" presStyleCnt="0"/>
      <dgm:spPr/>
    </dgm:pt>
  </dgm:ptLst>
  <dgm:cxnLst>
    <dgm:cxn modelId="{6FB7801B-A7D5-4D75-B192-CE2DB040DA2A}" type="presOf" srcId="{EB94487E-6889-4EA8-AA83-22154D5822C2}" destId="{1F4E2E67-87BF-4FF4-900F-6EDBB8FA2C24}" srcOrd="0" destOrd="0" presId="urn:microsoft.com/office/officeart/2008/layout/HorizontalMultiLevelHierarchy#1"/>
    <dgm:cxn modelId="{7E5C1D20-6BA9-40B3-B0A6-90CE5FC0E7D3}" type="presOf" srcId="{95A4EA03-03EB-4AEE-A4AF-C57B79F9619B}" destId="{27C38BD9-2B7A-4447-9A4B-6E601727F163}" srcOrd="1" destOrd="0" presId="urn:microsoft.com/office/officeart/2008/layout/HorizontalMultiLevelHierarchy#1"/>
    <dgm:cxn modelId="{BC54DF37-19BE-4B8A-A309-CBB9FC048D25}" type="presOf" srcId="{95A4EA03-03EB-4AEE-A4AF-C57B79F9619B}" destId="{F4C669BE-F8D3-4730-946F-997280D12A3E}" srcOrd="0" destOrd="0" presId="urn:microsoft.com/office/officeart/2008/layout/HorizontalMultiLevelHierarchy#1"/>
    <dgm:cxn modelId="{491F4461-314C-4C03-A5D8-318DB2C15042}" srcId="{7CA0AC4D-6C5F-4389-8E05-305D70AF1577}" destId="{C9878912-D6C0-4235-93F2-B636A505B828}" srcOrd="0" destOrd="0" parTransId="{646930EE-B9D5-475D-8E13-8FA8B5A4BDDF}" sibTransId="{A3665E2D-802E-4D3E-AE84-7F57EA48CBA4}"/>
    <dgm:cxn modelId="{21AA9B47-24BF-4F23-B057-E173B10BC403}" type="presOf" srcId="{F124885F-CC32-417F-AB14-0CE8189FBBC3}" destId="{FBA1BBCE-37F2-4FEE-BAF8-26A114FBB009}" srcOrd="0" destOrd="0" presId="urn:microsoft.com/office/officeart/2008/layout/HorizontalMultiLevelHierarchy#1"/>
    <dgm:cxn modelId="{0C314049-89F0-4BC6-A5EB-1C6B0CEF53DB}" type="presOf" srcId="{1D7A267F-BD63-4B6D-8970-841D1A3A51AA}" destId="{274F7E65-634C-4E58-83B0-C55672612864}" srcOrd="0" destOrd="0" presId="urn:microsoft.com/office/officeart/2008/layout/HorizontalMultiLevelHierarchy#1"/>
    <dgm:cxn modelId="{EF66094E-CBFB-4B10-80B6-E230AB3C6E6F}" type="presOf" srcId="{E57B4C6F-086C-4641-BDC4-E92A578A5472}" destId="{AAA35958-C8F9-456B-93C9-74055C5520F0}" srcOrd="0" destOrd="0" presId="urn:microsoft.com/office/officeart/2008/layout/HorizontalMultiLevelHierarchy#1"/>
    <dgm:cxn modelId="{43D9774E-1A90-425C-B1E2-EDF06001AEF1}" type="presOf" srcId="{9C4D884B-7B25-4EF4-A98F-16D236EC9650}" destId="{F613860F-9A6A-41CE-8645-990A69917BBA}" srcOrd="1" destOrd="0" presId="urn:microsoft.com/office/officeart/2008/layout/HorizontalMultiLevelHierarchy#1"/>
    <dgm:cxn modelId="{21B10D55-905C-42FF-9052-799F85B49948}" type="presOf" srcId="{F124885F-CC32-417F-AB14-0CE8189FBBC3}" destId="{3E18AB04-4FA9-4E23-8B89-87EFAC993330}" srcOrd="1" destOrd="0" presId="urn:microsoft.com/office/officeart/2008/layout/HorizontalMultiLevelHierarchy#1"/>
    <dgm:cxn modelId="{7408137B-97FB-4632-8884-E97C44CC1FEB}" type="presOf" srcId="{9C4D884B-7B25-4EF4-A98F-16D236EC9650}" destId="{015F3171-FCB0-4563-8B1B-7E41D31A4A72}" srcOrd="0" destOrd="0" presId="urn:microsoft.com/office/officeart/2008/layout/HorizontalMultiLevelHierarchy#1"/>
    <dgm:cxn modelId="{9AD52B7B-1679-459C-8311-D3208F49E5F7}" srcId="{1D7A267F-BD63-4B6D-8970-841D1A3A51AA}" destId="{05807D2D-CE3F-4A79-822B-25B077CDE988}" srcOrd="0" destOrd="0" parTransId="{40E39DB6-D530-44A5-9E79-49A4EF9132B9}" sibTransId="{3C849371-D822-43F3-AD9F-9AC06554BEC4}"/>
    <dgm:cxn modelId="{E1A7127C-78E2-4696-A53F-352469663AA2}" type="presOf" srcId="{18C7C1E9-1A19-4619-8D9D-3E7801C20832}" destId="{EDFD20AD-C830-4089-84A0-0F4AB3B4770A}" srcOrd="0" destOrd="0" presId="urn:microsoft.com/office/officeart/2008/layout/HorizontalMultiLevelHierarchy#1"/>
    <dgm:cxn modelId="{3DB8127D-1B88-4370-83C3-5B4BAD8D98BD}" srcId="{E57B4C6F-086C-4641-BDC4-E92A578A5472}" destId="{D0CF6291-2B60-46B4-A4AC-DC3CE86B417C}" srcOrd="3" destOrd="0" parTransId="{5913A714-2A86-4D6A-8433-6906531E85CC}" sibTransId="{57DC2C7C-5B5F-4187-9D06-9448765EA44F}"/>
    <dgm:cxn modelId="{8CC5607F-52D0-4B8E-A4D3-24CF9AE3094D}" srcId="{C9878912-D6C0-4235-93F2-B636A505B828}" destId="{E57B4C6F-086C-4641-BDC4-E92A578A5472}" srcOrd="1" destOrd="0" parTransId="{95A4EA03-03EB-4AEE-A4AF-C57B79F9619B}" sibTransId="{7A12B956-3B5F-467D-BCAE-5E79ECB9B211}"/>
    <dgm:cxn modelId="{18D57987-406F-49EC-AE94-D69C49E757A6}" srcId="{1D7A267F-BD63-4B6D-8970-841D1A3A51AA}" destId="{3C0F03AC-850A-4F13-96D0-5511B47F5BEB}" srcOrd="1" destOrd="0" parTransId="{7DAE09EC-C12F-41D5-874B-549706854878}" sibTransId="{D5C499D4-70C2-43D5-8CFC-072DF8E48C17}"/>
    <dgm:cxn modelId="{4903358E-ABC0-4376-8B92-E351CA80B018}" type="presOf" srcId="{5913A714-2A86-4D6A-8433-6906531E85CC}" destId="{5A25F5EE-60FC-4024-B046-1DE8A82B0A69}" srcOrd="1" destOrd="0" presId="urn:microsoft.com/office/officeart/2008/layout/HorizontalMultiLevelHierarchy#1"/>
    <dgm:cxn modelId="{D8607695-EEB6-4433-9A6C-A68E64CAD11C}" type="presOf" srcId="{7DAE09EC-C12F-41D5-874B-549706854878}" destId="{D4E2AA8E-A17A-4E0E-8DEE-48ACD81413D0}" srcOrd="0" destOrd="0" presId="urn:microsoft.com/office/officeart/2008/layout/HorizontalMultiLevelHierarchy#1"/>
    <dgm:cxn modelId="{8A63A7A0-4B1D-4645-8D64-B04FFFAFF89F}" srcId="{E57B4C6F-086C-4641-BDC4-E92A578A5472}" destId="{37661EA3-8D88-42CD-8805-D9C873E5F0E7}" srcOrd="2" destOrd="0" parTransId="{18C7C1E9-1A19-4619-8D9D-3E7801C20832}" sibTransId="{50A64E2F-26A4-4F05-A38B-2D9B6B0AC350}"/>
    <dgm:cxn modelId="{806303A3-BCB7-4330-9E9A-925AD80C5F29}" srcId="{E57B4C6F-086C-4641-BDC4-E92A578A5472}" destId="{FAA7ED66-CCFB-4145-B39C-32FB29328B50}" srcOrd="0" destOrd="0" parTransId="{EB94487E-6889-4EA8-AA83-22154D5822C2}" sibTransId="{AFDB8E4E-01D5-4267-A727-975FA7F2C0EF}"/>
    <dgm:cxn modelId="{64BB56A6-A44D-427E-B1DE-646ABFEFF80B}" type="presOf" srcId="{18C7C1E9-1A19-4619-8D9D-3E7801C20832}" destId="{B28828FE-8447-41EA-B77E-0C04490AADA7}" srcOrd="1" destOrd="0" presId="urn:microsoft.com/office/officeart/2008/layout/HorizontalMultiLevelHierarchy#1"/>
    <dgm:cxn modelId="{A32754AD-9D43-4C2F-93C9-DF4C3EC594B0}" srcId="{E57B4C6F-086C-4641-BDC4-E92A578A5472}" destId="{A77B1E72-F3FA-4656-899C-444E49F894C3}" srcOrd="1" destOrd="0" parTransId="{9C4D884B-7B25-4EF4-A98F-16D236EC9650}" sibTransId="{4FE34FE8-9C9B-478F-842D-30CFDC3A1D6F}"/>
    <dgm:cxn modelId="{88D355B2-AF20-4640-B61F-E22C460A6725}" type="presOf" srcId="{5913A714-2A86-4D6A-8433-6906531E85CC}" destId="{9C709B98-E860-4F80-906B-3390F9BB2241}" srcOrd="0" destOrd="0" presId="urn:microsoft.com/office/officeart/2008/layout/HorizontalMultiLevelHierarchy#1"/>
    <dgm:cxn modelId="{6B3915B7-0CE3-45D9-81D9-E570E5EBCB41}" srcId="{C9878912-D6C0-4235-93F2-B636A505B828}" destId="{1D7A267F-BD63-4B6D-8970-841D1A3A51AA}" srcOrd="0" destOrd="0" parTransId="{F124885F-CC32-417F-AB14-0CE8189FBBC3}" sibTransId="{B202C62B-D537-4C1D-AFE7-7C6BC16F0F21}"/>
    <dgm:cxn modelId="{8D458EB8-6711-4FA8-8670-A65BFF93845E}" type="presOf" srcId="{37661EA3-8D88-42CD-8805-D9C873E5F0E7}" destId="{BC2BF68B-A702-411C-A5E2-DC88EB7BA69D}" srcOrd="0" destOrd="0" presId="urn:microsoft.com/office/officeart/2008/layout/HorizontalMultiLevelHierarchy#1"/>
    <dgm:cxn modelId="{2B76CCBD-E6A2-4FEC-97B9-FD27DFA0030F}" type="presOf" srcId="{05807D2D-CE3F-4A79-822B-25B077CDE988}" destId="{A420DF7B-755F-4FDA-A0A4-2322DEA92A16}" srcOrd="0" destOrd="0" presId="urn:microsoft.com/office/officeart/2008/layout/HorizontalMultiLevelHierarchy#1"/>
    <dgm:cxn modelId="{77465CC0-720D-4E9A-886A-D68E549F8ABB}" type="presOf" srcId="{EB94487E-6889-4EA8-AA83-22154D5822C2}" destId="{B0886E92-975F-4CD7-A08A-24A798F56A00}" srcOrd="1" destOrd="0" presId="urn:microsoft.com/office/officeart/2008/layout/HorizontalMultiLevelHierarchy#1"/>
    <dgm:cxn modelId="{E00112C2-275F-4C45-A9B1-4CCF3C440E38}" type="presOf" srcId="{40E39DB6-D530-44A5-9E79-49A4EF9132B9}" destId="{79CF584A-C508-4696-8A95-61081EE89F0C}" srcOrd="0" destOrd="0" presId="urn:microsoft.com/office/officeart/2008/layout/HorizontalMultiLevelHierarchy#1"/>
    <dgm:cxn modelId="{DD2261C3-7F5C-4EEF-A6D7-4DEAC8DD8800}" type="presOf" srcId="{A77B1E72-F3FA-4656-899C-444E49F894C3}" destId="{C3CA9507-8D20-4606-A602-6F6644F8B0DF}" srcOrd="0" destOrd="0" presId="urn:microsoft.com/office/officeart/2008/layout/HorizontalMultiLevelHierarchy#1"/>
    <dgm:cxn modelId="{C4B568DB-8136-45D9-B310-05C3556B31D9}" type="presOf" srcId="{7DAE09EC-C12F-41D5-874B-549706854878}" destId="{D3AF103E-B828-46DF-988C-C7DB8427E9C0}" srcOrd="1" destOrd="0" presId="urn:microsoft.com/office/officeart/2008/layout/HorizontalMultiLevelHierarchy#1"/>
    <dgm:cxn modelId="{E46A4ADB-6CD2-4A15-9CB3-2CFB20C1908F}" type="presOf" srcId="{7CA0AC4D-6C5F-4389-8E05-305D70AF1577}" destId="{D44102A1-949E-4058-9312-6CD7FCDF79CC}" srcOrd="0" destOrd="0" presId="urn:microsoft.com/office/officeart/2008/layout/HorizontalMultiLevelHierarchy#1"/>
    <dgm:cxn modelId="{F18F81E2-61A2-48F4-A95E-A2805557AA5D}" type="presOf" srcId="{C9878912-D6C0-4235-93F2-B636A505B828}" destId="{912731E5-1D1C-440F-93BF-71F03C25D009}" srcOrd="0" destOrd="0" presId="urn:microsoft.com/office/officeart/2008/layout/HorizontalMultiLevelHierarchy#1"/>
    <dgm:cxn modelId="{56085EE3-58BF-4E59-A717-477C8EC0CDCE}" type="presOf" srcId="{3C0F03AC-850A-4F13-96D0-5511B47F5BEB}" destId="{FC128995-0411-4E36-AA55-ACD61DABABF1}" srcOrd="0" destOrd="0" presId="urn:microsoft.com/office/officeart/2008/layout/HorizontalMultiLevelHierarchy#1"/>
    <dgm:cxn modelId="{7F9443E8-D731-4CC4-B786-3CA745EBDC34}" type="presOf" srcId="{D0CF6291-2B60-46B4-A4AC-DC3CE86B417C}" destId="{F598F6A8-A9DE-49F1-806F-44A4D76933CF}" srcOrd="0" destOrd="0" presId="urn:microsoft.com/office/officeart/2008/layout/HorizontalMultiLevelHierarchy#1"/>
    <dgm:cxn modelId="{CDB52FEA-406D-4332-9586-E45232561408}" type="presOf" srcId="{FAA7ED66-CCFB-4145-B39C-32FB29328B50}" destId="{3CCAFA5A-4F90-4EAB-9297-DF58F5CAA404}" srcOrd="0" destOrd="0" presId="urn:microsoft.com/office/officeart/2008/layout/HorizontalMultiLevelHierarchy#1"/>
    <dgm:cxn modelId="{9AC37DF6-3E77-4E9D-9584-68956EC5E8E3}" type="presOf" srcId="{40E39DB6-D530-44A5-9E79-49A4EF9132B9}" destId="{D4F779BE-1E2C-40C3-9D6B-949135119261}" srcOrd="1" destOrd="0" presId="urn:microsoft.com/office/officeart/2008/layout/HorizontalMultiLevelHierarchy#1"/>
    <dgm:cxn modelId="{C9849CA3-D7B9-49EF-B660-20D850D70ED3}" type="presParOf" srcId="{D44102A1-949E-4058-9312-6CD7FCDF79CC}" destId="{DAB807D3-48ED-49E9-9336-D85F81A70566}" srcOrd="0" destOrd="0" presId="urn:microsoft.com/office/officeart/2008/layout/HorizontalMultiLevelHierarchy#1"/>
    <dgm:cxn modelId="{313D58B5-407A-4EA1-AA7D-AC2354965CC3}" type="presParOf" srcId="{DAB807D3-48ED-49E9-9336-D85F81A70566}" destId="{912731E5-1D1C-440F-93BF-71F03C25D009}" srcOrd="0" destOrd="0" presId="urn:microsoft.com/office/officeart/2008/layout/HorizontalMultiLevelHierarchy#1"/>
    <dgm:cxn modelId="{95A5B200-C17F-49CD-AD83-BDFA207B01A1}" type="presParOf" srcId="{DAB807D3-48ED-49E9-9336-D85F81A70566}" destId="{C87A48C8-4BBC-4797-A57E-09A2C554FF83}" srcOrd="1" destOrd="0" presId="urn:microsoft.com/office/officeart/2008/layout/HorizontalMultiLevelHierarchy#1"/>
    <dgm:cxn modelId="{1710FFBE-DC95-441D-A982-A6CBA17AFC27}" type="presParOf" srcId="{C87A48C8-4BBC-4797-A57E-09A2C554FF83}" destId="{FBA1BBCE-37F2-4FEE-BAF8-26A114FBB009}" srcOrd="0" destOrd="0" presId="urn:microsoft.com/office/officeart/2008/layout/HorizontalMultiLevelHierarchy#1"/>
    <dgm:cxn modelId="{BA637DB3-971A-4B70-AC32-CD8F463A707D}" type="presParOf" srcId="{FBA1BBCE-37F2-4FEE-BAF8-26A114FBB009}" destId="{3E18AB04-4FA9-4E23-8B89-87EFAC993330}" srcOrd="0" destOrd="0" presId="urn:microsoft.com/office/officeart/2008/layout/HorizontalMultiLevelHierarchy#1"/>
    <dgm:cxn modelId="{FB1C69DB-E02F-4DCA-8A31-40424E66AB24}" type="presParOf" srcId="{C87A48C8-4BBC-4797-A57E-09A2C554FF83}" destId="{4E19ED08-1C6C-4A16-99E2-41E45AFEF287}" srcOrd="1" destOrd="0" presId="urn:microsoft.com/office/officeart/2008/layout/HorizontalMultiLevelHierarchy#1"/>
    <dgm:cxn modelId="{7C6D73F7-AC32-4E51-964E-F11D53853FB1}" type="presParOf" srcId="{4E19ED08-1C6C-4A16-99E2-41E45AFEF287}" destId="{274F7E65-634C-4E58-83B0-C55672612864}" srcOrd="0" destOrd="0" presId="urn:microsoft.com/office/officeart/2008/layout/HorizontalMultiLevelHierarchy#1"/>
    <dgm:cxn modelId="{B5B5ADC2-2349-45EE-81B7-AA5917DC7508}" type="presParOf" srcId="{4E19ED08-1C6C-4A16-99E2-41E45AFEF287}" destId="{D454D896-C774-4D5B-9DDE-A567C5D8B944}" srcOrd="1" destOrd="0" presId="urn:microsoft.com/office/officeart/2008/layout/HorizontalMultiLevelHierarchy#1"/>
    <dgm:cxn modelId="{D7FBB3FD-D070-48BC-8768-62792B709000}" type="presParOf" srcId="{D454D896-C774-4D5B-9DDE-A567C5D8B944}" destId="{79CF584A-C508-4696-8A95-61081EE89F0C}" srcOrd="0" destOrd="0" presId="urn:microsoft.com/office/officeart/2008/layout/HorizontalMultiLevelHierarchy#1"/>
    <dgm:cxn modelId="{0F0BB2A3-3AA7-432F-8D60-B5D99E2DB77C}" type="presParOf" srcId="{79CF584A-C508-4696-8A95-61081EE89F0C}" destId="{D4F779BE-1E2C-40C3-9D6B-949135119261}" srcOrd="0" destOrd="0" presId="urn:microsoft.com/office/officeart/2008/layout/HorizontalMultiLevelHierarchy#1"/>
    <dgm:cxn modelId="{E1313922-56E6-4489-8F0E-4433503C9CAC}" type="presParOf" srcId="{D454D896-C774-4D5B-9DDE-A567C5D8B944}" destId="{81B1E3FF-C724-417E-81E0-3023049F4CAB}" srcOrd="1" destOrd="0" presId="urn:microsoft.com/office/officeart/2008/layout/HorizontalMultiLevelHierarchy#1"/>
    <dgm:cxn modelId="{E5194F4B-4A65-4911-AE0E-B3AE46DA674D}" type="presParOf" srcId="{81B1E3FF-C724-417E-81E0-3023049F4CAB}" destId="{A420DF7B-755F-4FDA-A0A4-2322DEA92A16}" srcOrd="0" destOrd="0" presId="urn:microsoft.com/office/officeart/2008/layout/HorizontalMultiLevelHierarchy#1"/>
    <dgm:cxn modelId="{E6483B0F-E737-4F14-B796-070FA8488A2A}" type="presParOf" srcId="{81B1E3FF-C724-417E-81E0-3023049F4CAB}" destId="{9F91A2C6-4419-42C6-B15B-574A06942E51}" srcOrd="1" destOrd="0" presId="urn:microsoft.com/office/officeart/2008/layout/HorizontalMultiLevelHierarchy#1"/>
    <dgm:cxn modelId="{C6B8E9DA-C3BD-406A-890A-280BA47CC0AD}" type="presParOf" srcId="{D454D896-C774-4D5B-9DDE-A567C5D8B944}" destId="{D4E2AA8E-A17A-4E0E-8DEE-48ACD81413D0}" srcOrd="2" destOrd="0" presId="urn:microsoft.com/office/officeart/2008/layout/HorizontalMultiLevelHierarchy#1"/>
    <dgm:cxn modelId="{9AD5D42E-DB4D-4BFD-84D8-AA5EF7E20F53}" type="presParOf" srcId="{D4E2AA8E-A17A-4E0E-8DEE-48ACD81413D0}" destId="{D3AF103E-B828-46DF-988C-C7DB8427E9C0}" srcOrd="0" destOrd="0" presId="urn:microsoft.com/office/officeart/2008/layout/HorizontalMultiLevelHierarchy#1"/>
    <dgm:cxn modelId="{33498A1B-0A93-457C-806E-E248870EF115}" type="presParOf" srcId="{D454D896-C774-4D5B-9DDE-A567C5D8B944}" destId="{377136EA-E9C7-43B7-95BB-7FCFF948CA4F}" srcOrd="3" destOrd="0" presId="urn:microsoft.com/office/officeart/2008/layout/HorizontalMultiLevelHierarchy#1"/>
    <dgm:cxn modelId="{D4E22BFA-2DD5-4133-A80A-082707BB1566}" type="presParOf" srcId="{377136EA-E9C7-43B7-95BB-7FCFF948CA4F}" destId="{FC128995-0411-4E36-AA55-ACD61DABABF1}" srcOrd="0" destOrd="0" presId="urn:microsoft.com/office/officeart/2008/layout/HorizontalMultiLevelHierarchy#1"/>
    <dgm:cxn modelId="{6CD9BE4F-D4E8-4079-B4CD-BA93F3ABA2D6}" type="presParOf" srcId="{377136EA-E9C7-43B7-95BB-7FCFF948CA4F}" destId="{4FE22B1A-8C81-4335-8973-F4CABEBA2212}" srcOrd="1" destOrd="0" presId="urn:microsoft.com/office/officeart/2008/layout/HorizontalMultiLevelHierarchy#1"/>
    <dgm:cxn modelId="{5D7F90A3-192E-4196-A539-09BE1699A91C}" type="presParOf" srcId="{C87A48C8-4BBC-4797-A57E-09A2C554FF83}" destId="{F4C669BE-F8D3-4730-946F-997280D12A3E}" srcOrd="2" destOrd="0" presId="urn:microsoft.com/office/officeart/2008/layout/HorizontalMultiLevelHierarchy#1"/>
    <dgm:cxn modelId="{CDFCA104-3D27-49A3-B50A-EB0729C9389D}" type="presParOf" srcId="{F4C669BE-F8D3-4730-946F-997280D12A3E}" destId="{27C38BD9-2B7A-4447-9A4B-6E601727F163}" srcOrd="0" destOrd="0" presId="urn:microsoft.com/office/officeart/2008/layout/HorizontalMultiLevelHierarchy#1"/>
    <dgm:cxn modelId="{5B3260B1-8F69-4CD6-8E11-D336C0B34D60}" type="presParOf" srcId="{C87A48C8-4BBC-4797-A57E-09A2C554FF83}" destId="{EB5AD86B-ABA3-48B7-9CCD-0D5A2220E01F}" srcOrd="3" destOrd="0" presId="urn:microsoft.com/office/officeart/2008/layout/HorizontalMultiLevelHierarchy#1"/>
    <dgm:cxn modelId="{DF89D70A-FC86-4677-8D22-D0E359A0898E}" type="presParOf" srcId="{EB5AD86B-ABA3-48B7-9CCD-0D5A2220E01F}" destId="{AAA35958-C8F9-456B-93C9-74055C5520F0}" srcOrd="0" destOrd="0" presId="urn:microsoft.com/office/officeart/2008/layout/HorizontalMultiLevelHierarchy#1"/>
    <dgm:cxn modelId="{9C45700E-DABE-4E70-8332-FCECAED75449}" type="presParOf" srcId="{EB5AD86B-ABA3-48B7-9CCD-0D5A2220E01F}" destId="{2BAB8A25-E378-4DAB-B4A4-347B778068A2}" srcOrd="1" destOrd="0" presId="urn:microsoft.com/office/officeart/2008/layout/HorizontalMultiLevelHierarchy#1"/>
    <dgm:cxn modelId="{8D733706-C86C-4B16-A1EB-A67436103B16}" type="presParOf" srcId="{2BAB8A25-E378-4DAB-B4A4-347B778068A2}" destId="{1F4E2E67-87BF-4FF4-900F-6EDBB8FA2C24}" srcOrd="0" destOrd="0" presId="urn:microsoft.com/office/officeart/2008/layout/HorizontalMultiLevelHierarchy#1"/>
    <dgm:cxn modelId="{6DEABD76-DE32-49A0-B9B3-A69FC29232F6}" type="presParOf" srcId="{1F4E2E67-87BF-4FF4-900F-6EDBB8FA2C24}" destId="{B0886E92-975F-4CD7-A08A-24A798F56A00}" srcOrd="0" destOrd="0" presId="urn:microsoft.com/office/officeart/2008/layout/HorizontalMultiLevelHierarchy#1"/>
    <dgm:cxn modelId="{F264476B-46E4-4D35-9FAA-A6838C0017D6}" type="presParOf" srcId="{2BAB8A25-E378-4DAB-B4A4-347B778068A2}" destId="{D621F5BC-EE71-41EF-BF45-751EE1922099}" srcOrd="1" destOrd="0" presId="urn:microsoft.com/office/officeart/2008/layout/HorizontalMultiLevelHierarchy#1"/>
    <dgm:cxn modelId="{0A142138-5402-4190-93F2-F8B3EFE06BA8}" type="presParOf" srcId="{D621F5BC-EE71-41EF-BF45-751EE1922099}" destId="{3CCAFA5A-4F90-4EAB-9297-DF58F5CAA404}" srcOrd="0" destOrd="0" presId="urn:microsoft.com/office/officeart/2008/layout/HorizontalMultiLevelHierarchy#1"/>
    <dgm:cxn modelId="{89BBFE2D-BECC-42E2-9572-0694749268F4}" type="presParOf" srcId="{D621F5BC-EE71-41EF-BF45-751EE1922099}" destId="{6BC5D4FE-BFDE-4351-B8E9-03FD9713563F}" srcOrd="1" destOrd="0" presId="urn:microsoft.com/office/officeart/2008/layout/HorizontalMultiLevelHierarchy#1"/>
    <dgm:cxn modelId="{9E357022-54DD-4E50-BDEB-2984CCDB5C2E}" type="presParOf" srcId="{2BAB8A25-E378-4DAB-B4A4-347B778068A2}" destId="{015F3171-FCB0-4563-8B1B-7E41D31A4A72}" srcOrd="2" destOrd="0" presId="urn:microsoft.com/office/officeart/2008/layout/HorizontalMultiLevelHierarchy#1"/>
    <dgm:cxn modelId="{CA365BF9-6B25-4E30-9E4E-2C5A12AB8142}" type="presParOf" srcId="{015F3171-FCB0-4563-8B1B-7E41D31A4A72}" destId="{F613860F-9A6A-41CE-8645-990A69917BBA}" srcOrd="0" destOrd="0" presId="urn:microsoft.com/office/officeart/2008/layout/HorizontalMultiLevelHierarchy#1"/>
    <dgm:cxn modelId="{BEB5DF05-98B4-435E-A2B4-C51E9A1136E7}" type="presParOf" srcId="{2BAB8A25-E378-4DAB-B4A4-347B778068A2}" destId="{3178EE99-1955-4BDF-A750-89520EA92721}" srcOrd="3" destOrd="0" presId="urn:microsoft.com/office/officeart/2008/layout/HorizontalMultiLevelHierarchy#1"/>
    <dgm:cxn modelId="{7F2DEACE-0265-4E83-80B4-6813DCAC6290}" type="presParOf" srcId="{3178EE99-1955-4BDF-A750-89520EA92721}" destId="{C3CA9507-8D20-4606-A602-6F6644F8B0DF}" srcOrd="0" destOrd="0" presId="urn:microsoft.com/office/officeart/2008/layout/HorizontalMultiLevelHierarchy#1"/>
    <dgm:cxn modelId="{80C2314B-9A94-40B8-9A4C-20BFED8D4FFB}" type="presParOf" srcId="{3178EE99-1955-4BDF-A750-89520EA92721}" destId="{663CF0A3-9167-4BDF-9967-434E9EE55E9D}" srcOrd="1" destOrd="0" presId="urn:microsoft.com/office/officeart/2008/layout/HorizontalMultiLevelHierarchy#1"/>
    <dgm:cxn modelId="{8B909A87-8418-4FB3-8A32-76456E9C0D60}" type="presParOf" srcId="{2BAB8A25-E378-4DAB-B4A4-347B778068A2}" destId="{EDFD20AD-C830-4089-84A0-0F4AB3B4770A}" srcOrd="4" destOrd="0" presId="urn:microsoft.com/office/officeart/2008/layout/HorizontalMultiLevelHierarchy#1"/>
    <dgm:cxn modelId="{BAB9EB56-A8B2-4C9A-9F73-60224C7D3649}" type="presParOf" srcId="{EDFD20AD-C830-4089-84A0-0F4AB3B4770A}" destId="{B28828FE-8447-41EA-B77E-0C04490AADA7}" srcOrd="0" destOrd="0" presId="urn:microsoft.com/office/officeart/2008/layout/HorizontalMultiLevelHierarchy#1"/>
    <dgm:cxn modelId="{1B972C5D-E300-40C8-83D3-6C566B0C2F57}" type="presParOf" srcId="{2BAB8A25-E378-4DAB-B4A4-347B778068A2}" destId="{E9E4AFA7-9989-4D30-9029-59D4DB6A4FF5}" srcOrd="5" destOrd="0" presId="urn:microsoft.com/office/officeart/2008/layout/HorizontalMultiLevelHierarchy#1"/>
    <dgm:cxn modelId="{FEFA33B2-25C5-4F07-A916-4862919B3252}" type="presParOf" srcId="{E9E4AFA7-9989-4D30-9029-59D4DB6A4FF5}" destId="{BC2BF68B-A702-411C-A5E2-DC88EB7BA69D}" srcOrd="0" destOrd="0" presId="urn:microsoft.com/office/officeart/2008/layout/HorizontalMultiLevelHierarchy#1"/>
    <dgm:cxn modelId="{DA012D40-E637-4234-87A6-3754DFE0024F}" type="presParOf" srcId="{E9E4AFA7-9989-4D30-9029-59D4DB6A4FF5}" destId="{B065503F-AF87-4EAB-8B64-C33239DC04AF}" srcOrd="1" destOrd="0" presId="urn:microsoft.com/office/officeart/2008/layout/HorizontalMultiLevelHierarchy#1"/>
    <dgm:cxn modelId="{EC3A8189-073C-4FDA-817C-1F85A73F0597}" type="presParOf" srcId="{2BAB8A25-E378-4DAB-B4A4-347B778068A2}" destId="{9C709B98-E860-4F80-906B-3390F9BB2241}" srcOrd="6" destOrd="0" presId="urn:microsoft.com/office/officeart/2008/layout/HorizontalMultiLevelHierarchy#1"/>
    <dgm:cxn modelId="{426DC668-BAF8-4E4A-B845-0EEF6A06793B}" type="presParOf" srcId="{9C709B98-E860-4F80-906B-3390F9BB2241}" destId="{5A25F5EE-60FC-4024-B046-1DE8A82B0A69}" srcOrd="0" destOrd="0" presId="urn:microsoft.com/office/officeart/2008/layout/HorizontalMultiLevelHierarchy#1"/>
    <dgm:cxn modelId="{E472226D-A5E8-47B8-A72E-D704B81787BB}" type="presParOf" srcId="{2BAB8A25-E378-4DAB-B4A4-347B778068A2}" destId="{2DEC24C5-3317-4DB2-9543-92725562E3ED}" srcOrd="7" destOrd="0" presId="urn:microsoft.com/office/officeart/2008/layout/HorizontalMultiLevelHierarchy#1"/>
    <dgm:cxn modelId="{821EC713-F502-4F1E-9874-A2B847719332}" type="presParOf" srcId="{2DEC24C5-3317-4DB2-9543-92725562E3ED}" destId="{F598F6A8-A9DE-49F1-806F-44A4D76933CF}" srcOrd="0" destOrd="0" presId="urn:microsoft.com/office/officeart/2008/layout/HorizontalMultiLevelHierarchy#1"/>
    <dgm:cxn modelId="{A52B5579-9148-454C-88A6-73E5E6A8D8CF}" type="presParOf" srcId="{2DEC24C5-3317-4DB2-9543-92725562E3ED}" destId="{762140E1-A3AB-4599-B6DD-6020680F9441}" srcOrd="1" destOrd="0" presId="urn:microsoft.com/office/officeart/2008/layout/HorizontalMultiLevel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709B98-E860-4F80-906B-3390F9BB2241}">
      <dsp:nvSpPr>
        <dsp:cNvPr id="0" name=""/>
        <dsp:cNvSpPr/>
      </dsp:nvSpPr>
      <dsp:spPr>
        <a:xfrm>
          <a:off x="2996365" y="2614296"/>
          <a:ext cx="351658" cy="1005120"/>
        </a:xfrm>
        <a:custGeom>
          <a:avLst/>
          <a:gdLst/>
          <a:ahLst/>
          <a:cxnLst/>
          <a:rect l="0" t="0" r="0" b="0"/>
          <a:pathLst>
            <a:path>
              <a:moveTo>
                <a:pt x="0" y="0"/>
              </a:moveTo>
              <a:lnTo>
                <a:pt x="175829" y="0"/>
              </a:lnTo>
              <a:lnTo>
                <a:pt x="175829" y="1005120"/>
              </a:lnTo>
              <a:lnTo>
                <a:pt x="351658" y="100512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latin typeface="+mn-ea"/>
            <a:ea typeface="+mn-ea"/>
          </a:endParaRPr>
        </a:p>
      </dsp:txBody>
      <dsp:txXfrm>
        <a:off x="3145573" y="3090235"/>
        <a:ext cx="53243" cy="53243"/>
      </dsp:txXfrm>
    </dsp:sp>
    <dsp:sp modelId="{EDFD20AD-C830-4089-84A0-0F4AB3B4770A}">
      <dsp:nvSpPr>
        <dsp:cNvPr id="0" name=""/>
        <dsp:cNvSpPr/>
      </dsp:nvSpPr>
      <dsp:spPr>
        <a:xfrm>
          <a:off x="2996365" y="2614296"/>
          <a:ext cx="351658" cy="335040"/>
        </a:xfrm>
        <a:custGeom>
          <a:avLst/>
          <a:gdLst/>
          <a:ahLst/>
          <a:cxnLst/>
          <a:rect l="0" t="0" r="0" b="0"/>
          <a:pathLst>
            <a:path>
              <a:moveTo>
                <a:pt x="0" y="0"/>
              </a:moveTo>
              <a:lnTo>
                <a:pt x="175829" y="0"/>
              </a:lnTo>
              <a:lnTo>
                <a:pt x="175829" y="335040"/>
              </a:lnTo>
              <a:lnTo>
                <a:pt x="351658" y="33504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latin typeface="+mn-ea"/>
            <a:ea typeface="+mn-ea"/>
          </a:endParaRPr>
        </a:p>
      </dsp:txBody>
      <dsp:txXfrm>
        <a:off x="3160052" y="2769673"/>
        <a:ext cx="24285" cy="24285"/>
      </dsp:txXfrm>
    </dsp:sp>
    <dsp:sp modelId="{015F3171-FCB0-4563-8B1B-7E41D31A4A72}">
      <dsp:nvSpPr>
        <dsp:cNvPr id="0" name=""/>
        <dsp:cNvSpPr/>
      </dsp:nvSpPr>
      <dsp:spPr>
        <a:xfrm>
          <a:off x="2996365" y="2279256"/>
          <a:ext cx="351658" cy="335040"/>
        </a:xfrm>
        <a:custGeom>
          <a:avLst/>
          <a:gdLst/>
          <a:ahLst/>
          <a:cxnLst/>
          <a:rect l="0" t="0" r="0" b="0"/>
          <a:pathLst>
            <a:path>
              <a:moveTo>
                <a:pt x="0" y="335040"/>
              </a:moveTo>
              <a:lnTo>
                <a:pt x="175829" y="335040"/>
              </a:lnTo>
              <a:lnTo>
                <a:pt x="175829" y="0"/>
              </a:lnTo>
              <a:lnTo>
                <a:pt x="351658"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latin typeface="+mn-ea"/>
            <a:ea typeface="+mn-ea"/>
          </a:endParaRPr>
        </a:p>
      </dsp:txBody>
      <dsp:txXfrm>
        <a:off x="3160052" y="2434633"/>
        <a:ext cx="24285" cy="24285"/>
      </dsp:txXfrm>
    </dsp:sp>
    <dsp:sp modelId="{1F4E2E67-87BF-4FF4-900F-6EDBB8FA2C24}">
      <dsp:nvSpPr>
        <dsp:cNvPr id="0" name=""/>
        <dsp:cNvSpPr/>
      </dsp:nvSpPr>
      <dsp:spPr>
        <a:xfrm>
          <a:off x="2996365" y="1609175"/>
          <a:ext cx="351658" cy="1005120"/>
        </a:xfrm>
        <a:custGeom>
          <a:avLst/>
          <a:gdLst/>
          <a:ahLst/>
          <a:cxnLst/>
          <a:rect l="0" t="0" r="0" b="0"/>
          <a:pathLst>
            <a:path>
              <a:moveTo>
                <a:pt x="0" y="1005120"/>
              </a:moveTo>
              <a:lnTo>
                <a:pt x="175829" y="1005120"/>
              </a:lnTo>
              <a:lnTo>
                <a:pt x="175829" y="0"/>
              </a:lnTo>
              <a:lnTo>
                <a:pt x="351658"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latin typeface="+mn-ea"/>
            <a:ea typeface="+mn-ea"/>
          </a:endParaRPr>
        </a:p>
      </dsp:txBody>
      <dsp:txXfrm>
        <a:off x="3145573" y="2085114"/>
        <a:ext cx="53243" cy="53243"/>
      </dsp:txXfrm>
    </dsp:sp>
    <dsp:sp modelId="{F4C669BE-F8D3-4730-946F-997280D12A3E}">
      <dsp:nvSpPr>
        <dsp:cNvPr id="0" name=""/>
        <dsp:cNvSpPr/>
      </dsp:nvSpPr>
      <dsp:spPr>
        <a:xfrm>
          <a:off x="946465" y="1609175"/>
          <a:ext cx="1027630" cy="1005120"/>
        </a:xfrm>
        <a:custGeom>
          <a:avLst/>
          <a:gdLst/>
          <a:ahLst/>
          <a:cxnLst/>
          <a:rect l="0" t="0" r="0" b="0"/>
          <a:pathLst>
            <a:path>
              <a:moveTo>
                <a:pt x="0" y="0"/>
              </a:moveTo>
              <a:lnTo>
                <a:pt x="513815" y="0"/>
              </a:lnTo>
              <a:lnTo>
                <a:pt x="513815" y="1005120"/>
              </a:lnTo>
              <a:lnTo>
                <a:pt x="1027630" y="100512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latin typeface="+mn-ea"/>
            <a:ea typeface="+mn-ea"/>
          </a:endParaRPr>
        </a:p>
      </dsp:txBody>
      <dsp:txXfrm>
        <a:off x="1424343" y="2075799"/>
        <a:ext cx="71873" cy="71873"/>
      </dsp:txXfrm>
    </dsp:sp>
    <dsp:sp modelId="{D4E2AA8E-A17A-4E0E-8DEE-48ACD81413D0}">
      <dsp:nvSpPr>
        <dsp:cNvPr id="0" name=""/>
        <dsp:cNvSpPr/>
      </dsp:nvSpPr>
      <dsp:spPr>
        <a:xfrm>
          <a:off x="2996365" y="604055"/>
          <a:ext cx="351658" cy="335040"/>
        </a:xfrm>
        <a:custGeom>
          <a:avLst/>
          <a:gdLst/>
          <a:ahLst/>
          <a:cxnLst/>
          <a:rect l="0" t="0" r="0" b="0"/>
          <a:pathLst>
            <a:path>
              <a:moveTo>
                <a:pt x="0" y="0"/>
              </a:moveTo>
              <a:lnTo>
                <a:pt x="175829" y="0"/>
              </a:lnTo>
              <a:lnTo>
                <a:pt x="175829" y="335040"/>
              </a:lnTo>
              <a:lnTo>
                <a:pt x="351658" y="33504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latin typeface="+mn-ea"/>
            <a:ea typeface="+mn-ea"/>
          </a:endParaRPr>
        </a:p>
      </dsp:txBody>
      <dsp:txXfrm>
        <a:off x="3160052" y="759432"/>
        <a:ext cx="24285" cy="24285"/>
      </dsp:txXfrm>
    </dsp:sp>
    <dsp:sp modelId="{79CF584A-C508-4696-8A95-61081EE89F0C}">
      <dsp:nvSpPr>
        <dsp:cNvPr id="0" name=""/>
        <dsp:cNvSpPr/>
      </dsp:nvSpPr>
      <dsp:spPr>
        <a:xfrm>
          <a:off x="2996365" y="269014"/>
          <a:ext cx="351658" cy="335040"/>
        </a:xfrm>
        <a:custGeom>
          <a:avLst/>
          <a:gdLst/>
          <a:ahLst/>
          <a:cxnLst/>
          <a:rect l="0" t="0" r="0" b="0"/>
          <a:pathLst>
            <a:path>
              <a:moveTo>
                <a:pt x="0" y="335040"/>
              </a:moveTo>
              <a:lnTo>
                <a:pt x="175829" y="335040"/>
              </a:lnTo>
              <a:lnTo>
                <a:pt x="175829" y="0"/>
              </a:lnTo>
              <a:lnTo>
                <a:pt x="351658"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latin typeface="+mn-ea"/>
            <a:ea typeface="+mn-ea"/>
          </a:endParaRPr>
        </a:p>
      </dsp:txBody>
      <dsp:txXfrm>
        <a:off x="3160052" y="424392"/>
        <a:ext cx="24285" cy="24285"/>
      </dsp:txXfrm>
    </dsp:sp>
    <dsp:sp modelId="{FBA1BBCE-37F2-4FEE-BAF8-26A114FBB009}">
      <dsp:nvSpPr>
        <dsp:cNvPr id="0" name=""/>
        <dsp:cNvSpPr/>
      </dsp:nvSpPr>
      <dsp:spPr>
        <a:xfrm>
          <a:off x="946465" y="604055"/>
          <a:ext cx="1027630" cy="1005120"/>
        </a:xfrm>
        <a:custGeom>
          <a:avLst/>
          <a:gdLst/>
          <a:ahLst/>
          <a:cxnLst/>
          <a:rect l="0" t="0" r="0" b="0"/>
          <a:pathLst>
            <a:path>
              <a:moveTo>
                <a:pt x="0" y="1005120"/>
              </a:moveTo>
              <a:lnTo>
                <a:pt x="513815" y="1005120"/>
              </a:lnTo>
              <a:lnTo>
                <a:pt x="513815" y="0"/>
              </a:lnTo>
              <a:lnTo>
                <a:pt x="1027630" y="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latin typeface="+mn-ea"/>
            <a:ea typeface="+mn-ea"/>
          </a:endParaRPr>
        </a:p>
      </dsp:txBody>
      <dsp:txXfrm>
        <a:off x="1424343" y="1070678"/>
        <a:ext cx="71873" cy="71873"/>
      </dsp:txXfrm>
    </dsp:sp>
    <dsp:sp modelId="{912731E5-1D1C-440F-93BF-71F03C25D009}">
      <dsp:nvSpPr>
        <dsp:cNvPr id="0" name=""/>
        <dsp:cNvSpPr/>
      </dsp:nvSpPr>
      <dsp:spPr>
        <a:xfrm>
          <a:off x="173643" y="1341143"/>
          <a:ext cx="1009578" cy="536064"/>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zh-CN" altLang="en-US" sz="1600" kern="1200">
              <a:latin typeface="+mn-ea"/>
              <a:ea typeface="+mn-ea"/>
            </a:rPr>
            <a:t>文本挖掘</a:t>
          </a:r>
        </a:p>
      </dsp:txBody>
      <dsp:txXfrm>
        <a:off x="173643" y="1341143"/>
        <a:ext cx="1009578" cy="536064"/>
      </dsp:txXfrm>
    </dsp:sp>
    <dsp:sp modelId="{274F7E65-634C-4E58-83B0-C55672612864}">
      <dsp:nvSpPr>
        <dsp:cNvPr id="0" name=""/>
        <dsp:cNvSpPr/>
      </dsp:nvSpPr>
      <dsp:spPr>
        <a:xfrm>
          <a:off x="1974095" y="336022"/>
          <a:ext cx="1022270" cy="536064"/>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zh-CN" altLang="en-US" sz="1600" kern="1200">
              <a:latin typeface="+mn-ea"/>
              <a:ea typeface="+mn-ea"/>
            </a:rPr>
            <a:t>基本概念</a:t>
          </a:r>
        </a:p>
      </dsp:txBody>
      <dsp:txXfrm>
        <a:off x="1974095" y="336022"/>
        <a:ext cx="1022270" cy="536064"/>
      </dsp:txXfrm>
    </dsp:sp>
    <dsp:sp modelId="{A420DF7B-755F-4FDA-A0A4-2322DEA92A16}">
      <dsp:nvSpPr>
        <dsp:cNvPr id="0" name=""/>
        <dsp:cNvSpPr/>
      </dsp:nvSpPr>
      <dsp:spPr>
        <a:xfrm>
          <a:off x="3348024" y="982"/>
          <a:ext cx="1758291" cy="536064"/>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zh-CN" altLang="en-US" sz="1600" kern="1200">
              <a:latin typeface="+mn-ea"/>
              <a:ea typeface="+mn-ea"/>
            </a:rPr>
            <a:t>分词</a:t>
          </a:r>
        </a:p>
      </dsp:txBody>
      <dsp:txXfrm>
        <a:off x="3348024" y="982"/>
        <a:ext cx="1758291" cy="536064"/>
      </dsp:txXfrm>
    </dsp:sp>
    <dsp:sp modelId="{FC128995-0411-4E36-AA55-ACD61DABABF1}">
      <dsp:nvSpPr>
        <dsp:cNvPr id="0" name=""/>
        <dsp:cNvSpPr/>
      </dsp:nvSpPr>
      <dsp:spPr>
        <a:xfrm>
          <a:off x="3348024" y="671063"/>
          <a:ext cx="1758291" cy="536064"/>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zh-CN" altLang="en-US" sz="1600" kern="1200">
              <a:latin typeface="+mn-ea"/>
              <a:ea typeface="+mn-ea"/>
            </a:rPr>
            <a:t>特征提取</a:t>
          </a:r>
        </a:p>
      </dsp:txBody>
      <dsp:txXfrm>
        <a:off x="3348024" y="671063"/>
        <a:ext cx="1758291" cy="536064"/>
      </dsp:txXfrm>
    </dsp:sp>
    <dsp:sp modelId="{AAA35958-C8F9-456B-93C9-74055C5520F0}">
      <dsp:nvSpPr>
        <dsp:cNvPr id="0" name=""/>
        <dsp:cNvSpPr/>
      </dsp:nvSpPr>
      <dsp:spPr>
        <a:xfrm>
          <a:off x="1974095" y="2346264"/>
          <a:ext cx="1022270" cy="536064"/>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zh-CN" altLang="en-US" sz="1600" kern="1200">
              <a:latin typeface="+mn-ea"/>
              <a:ea typeface="+mn-ea"/>
            </a:rPr>
            <a:t>文本分析</a:t>
          </a:r>
        </a:p>
      </dsp:txBody>
      <dsp:txXfrm>
        <a:off x="1974095" y="2346264"/>
        <a:ext cx="1022270" cy="536064"/>
      </dsp:txXfrm>
    </dsp:sp>
    <dsp:sp modelId="{3CCAFA5A-4F90-4EAB-9297-DF58F5CAA404}">
      <dsp:nvSpPr>
        <dsp:cNvPr id="0" name=""/>
        <dsp:cNvSpPr/>
      </dsp:nvSpPr>
      <dsp:spPr>
        <a:xfrm>
          <a:off x="3348024" y="1341143"/>
          <a:ext cx="1758291" cy="536064"/>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CN" sz="1600" kern="1200">
              <a:latin typeface="+mn-ea"/>
              <a:ea typeface="+mn-ea"/>
            </a:rPr>
            <a:t>jieba</a:t>
          </a:r>
          <a:r>
            <a:rPr lang="zh-CN" altLang="en-US" sz="1600" kern="1200">
              <a:latin typeface="+mn-ea"/>
              <a:ea typeface="+mn-ea"/>
            </a:rPr>
            <a:t>处理包</a:t>
          </a:r>
        </a:p>
      </dsp:txBody>
      <dsp:txXfrm>
        <a:off x="3348024" y="1341143"/>
        <a:ext cx="1758291" cy="536064"/>
      </dsp:txXfrm>
    </dsp:sp>
    <dsp:sp modelId="{C3CA9507-8D20-4606-A602-6F6644F8B0DF}">
      <dsp:nvSpPr>
        <dsp:cNvPr id="0" name=""/>
        <dsp:cNvSpPr/>
      </dsp:nvSpPr>
      <dsp:spPr>
        <a:xfrm>
          <a:off x="3348024" y="2011224"/>
          <a:ext cx="1758291" cy="536064"/>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CN" sz="1600" kern="1200">
              <a:latin typeface="+mn-ea"/>
              <a:ea typeface="+mn-ea"/>
            </a:rPr>
            <a:t>NLTK</a:t>
          </a:r>
          <a:r>
            <a:rPr lang="zh-CN" altLang="en-US" sz="1600" kern="1200">
              <a:latin typeface="+mn-ea"/>
              <a:ea typeface="+mn-ea"/>
            </a:rPr>
            <a:t>处理包</a:t>
          </a:r>
        </a:p>
      </dsp:txBody>
      <dsp:txXfrm>
        <a:off x="3348024" y="2011224"/>
        <a:ext cx="1758291" cy="536064"/>
      </dsp:txXfrm>
    </dsp:sp>
    <dsp:sp modelId="{BC2BF68B-A702-411C-A5E2-DC88EB7BA69D}">
      <dsp:nvSpPr>
        <dsp:cNvPr id="0" name=""/>
        <dsp:cNvSpPr/>
      </dsp:nvSpPr>
      <dsp:spPr>
        <a:xfrm>
          <a:off x="3348024" y="2681304"/>
          <a:ext cx="1758291" cy="536064"/>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zh-CN" altLang="en-US" sz="1600" kern="1200">
              <a:latin typeface="+mn-ea"/>
              <a:ea typeface="+mn-ea"/>
            </a:rPr>
            <a:t>词云图制作</a:t>
          </a:r>
        </a:p>
      </dsp:txBody>
      <dsp:txXfrm>
        <a:off x="3348024" y="2681304"/>
        <a:ext cx="1758291" cy="536064"/>
      </dsp:txXfrm>
    </dsp:sp>
    <dsp:sp modelId="{F598F6A8-A9DE-49F1-806F-44A4D76933CF}">
      <dsp:nvSpPr>
        <dsp:cNvPr id="0" name=""/>
        <dsp:cNvSpPr/>
      </dsp:nvSpPr>
      <dsp:spPr>
        <a:xfrm>
          <a:off x="3348024" y="3351385"/>
          <a:ext cx="1758291" cy="536064"/>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zh-CN" altLang="en-US" sz="1600" kern="1200">
              <a:latin typeface="+mn-ea"/>
              <a:ea typeface="+mn-ea"/>
            </a:rPr>
            <a:t>语句情绪分析</a:t>
          </a:r>
        </a:p>
      </dsp:txBody>
      <dsp:txXfrm>
        <a:off x="3348024" y="3351385"/>
        <a:ext cx="1758291" cy="536064"/>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1">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endSty" val="noArr"/>
                        <dgm:param type="connRout" val="bend"/>
                        <dgm:param type="begPts" val="midR"/>
                        <dgm:param type="endPts" val="midL"/>
                      </dgm:alg>
                    </dgm:if>
                    <dgm:else name="Name18">
                      <dgm:alg type="conn">
                        <dgm:param type="dim" val="1D"/>
                        <dgm:param type="endSty" val="noArr"/>
                        <dgm:param type="connRout" val="bend"/>
                        <dgm:param type="begPts" val="midL"/>
                        <dgm:param type="endPts" val="midR"/>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2021/2/3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wmf>
</file>

<file path=ppt/media/image11.wmf>
</file>

<file path=ppt/media/image12.wmf>
</file>

<file path=ppt/media/image13.wmf>
</file>

<file path=ppt/media/image14.jpeg>
</file>

<file path=ppt/media/image15.wmf>
</file>

<file path=ppt/media/image16.png>
</file>

<file path=ppt/media/image17.wmf>
</file>

<file path=ppt/media/image18.wmf>
</file>

<file path=ppt/media/image19.wmf>
</file>

<file path=ppt/media/image20.wmf>
</file>

<file path=ppt/media/image21.wmf>
</file>

<file path=ppt/media/image22.wmf>
</file>

<file path=ppt/media/image23.png>
</file>

<file path=ppt/media/image24.png>
</file>

<file path=ppt/media/image25.png>
</file>

<file path=ppt/media/image3.jpeg>
</file>

<file path=ppt/media/image4.png>
</file>

<file path=ppt/media/image5.wmf>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2021/2/3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23850" algn="l" rtl="0" eaLnBrk="0" fontAlgn="base" hangingPunct="0">
      <a:spcBef>
        <a:spcPct val="30000"/>
      </a:spcBef>
      <a:spcAft>
        <a:spcPct val="0"/>
      </a:spcAft>
      <a:defRPr sz="900" kern="1200">
        <a:solidFill>
          <a:schemeClr val="tx1"/>
        </a:solidFill>
        <a:latin typeface="+mn-lt"/>
        <a:ea typeface="+mn-ea"/>
        <a:cs typeface="+mn-cs"/>
      </a:defRPr>
    </a:lvl2pPr>
    <a:lvl3pPr marL="648970" algn="l" rtl="0" eaLnBrk="0" fontAlgn="base" hangingPunct="0">
      <a:spcBef>
        <a:spcPct val="30000"/>
      </a:spcBef>
      <a:spcAft>
        <a:spcPct val="0"/>
      </a:spcAft>
      <a:defRPr sz="900" kern="1200">
        <a:solidFill>
          <a:schemeClr val="tx1"/>
        </a:solidFill>
        <a:latin typeface="+mn-lt"/>
        <a:ea typeface="+mn-ea"/>
        <a:cs typeface="+mn-cs"/>
      </a:defRPr>
    </a:lvl3pPr>
    <a:lvl4pPr marL="974090" algn="l" rtl="0" eaLnBrk="0" fontAlgn="base" hangingPunct="0">
      <a:spcBef>
        <a:spcPct val="30000"/>
      </a:spcBef>
      <a:spcAft>
        <a:spcPct val="0"/>
      </a:spcAft>
      <a:defRPr sz="900" kern="1200">
        <a:solidFill>
          <a:schemeClr val="tx1"/>
        </a:solidFill>
        <a:latin typeface="+mn-lt"/>
        <a:ea typeface="+mn-ea"/>
        <a:cs typeface="+mn-cs"/>
      </a:defRPr>
    </a:lvl4pPr>
    <a:lvl5pPr marL="1299210" algn="l" rtl="0" eaLnBrk="0" fontAlgn="base" hangingPunct="0">
      <a:spcBef>
        <a:spcPct val="30000"/>
      </a:spcBef>
      <a:spcAft>
        <a:spcPct val="0"/>
      </a:spcAft>
      <a:defRPr sz="900" kern="1200">
        <a:solidFill>
          <a:schemeClr val="tx1"/>
        </a:solidFill>
        <a:latin typeface="+mn-lt"/>
        <a:ea typeface="+mn-ea"/>
        <a:cs typeface="+mn-cs"/>
      </a:defRPr>
    </a:lvl5pPr>
    <a:lvl6pPr marL="1625600" algn="l" defTabSz="650240" rtl="0" eaLnBrk="1" latinLnBrk="0" hangingPunct="1">
      <a:defRPr sz="900" kern="1200">
        <a:solidFill>
          <a:schemeClr val="tx1"/>
        </a:solidFill>
        <a:latin typeface="+mn-lt"/>
        <a:ea typeface="+mn-ea"/>
        <a:cs typeface="+mn-cs"/>
      </a:defRPr>
    </a:lvl6pPr>
    <a:lvl7pPr marL="1950720" algn="l" defTabSz="650240" rtl="0" eaLnBrk="1" latinLnBrk="0" hangingPunct="1">
      <a:defRPr sz="900" kern="1200">
        <a:solidFill>
          <a:schemeClr val="tx1"/>
        </a:solidFill>
        <a:latin typeface="+mn-lt"/>
        <a:ea typeface="+mn-ea"/>
        <a:cs typeface="+mn-cs"/>
      </a:defRPr>
    </a:lvl7pPr>
    <a:lvl8pPr marL="2275840" algn="l" defTabSz="650240" rtl="0" eaLnBrk="1" latinLnBrk="0" hangingPunct="1">
      <a:defRPr sz="900" kern="1200">
        <a:solidFill>
          <a:schemeClr val="tx1"/>
        </a:solidFill>
        <a:latin typeface="+mn-lt"/>
        <a:ea typeface="+mn-ea"/>
        <a:cs typeface="+mn-cs"/>
      </a:defRPr>
    </a:lvl8pPr>
    <a:lvl9pPr marL="2600960" algn="l" defTabSz="65024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6</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3656475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15695718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38582752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34813565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31997327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3662311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27796628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4816509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23</a:t>
            </a:fld>
            <a:endParaRPr lang="zh-CN" altLang="en-US"/>
          </a:p>
        </p:txBody>
      </p:sp>
    </p:spTree>
    <p:extLst>
      <p:ext uri="{BB962C8B-B14F-4D97-AF65-F5344CB8AC3E}">
        <p14:creationId xmlns:p14="http://schemas.microsoft.com/office/powerpoint/2010/main" val="41547414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24</a:t>
            </a:fld>
            <a:endParaRPr lang="zh-CN" altLang="en-US"/>
          </a:p>
        </p:txBody>
      </p:sp>
    </p:spTree>
    <p:extLst>
      <p:ext uri="{BB962C8B-B14F-4D97-AF65-F5344CB8AC3E}">
        <p14:creationId xmlns:p14="http://schemas.microsoft.com/office/powerpoint/2010/main" val="1313277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14775765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26</a:t>
            </a:fld>
            <a:endParaRPr lang="zh-CN" altLang="en-US"/>
          </a:p>
        </p:txBody>
      </p:sp>
    </p:spTree>
    <p:extLst>
      <p:ext uri="{BB962C8B-B14F-4D97-AF65-F5344CB8AC3E}">
        <p14:creationId xmlns:p14="http://schemas.microsoft.com/office/powerpoint/2010/main" val="18601640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27</a:t>
            </a:fld>
            <a:endParaRPr lang="zh-CN" altLang="en-US"/>
          </a:p>
        </p:txBody>
      </p:sp>
    </p:spTree>
    <p:extLst>
      <p:ext uri="{BB962C8B-B14F-4D97-AF65-F5344CB8AC3E}">
        <p14:creationId xmlns:p14="http://schemas.microsoft.com/office/powerpoint/2010/main" val="18528104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28</a:t>
            </a:fld>
            <a:endParaRPr lang="zh-CN" altLang="en-US"/>
          </a:p>
        </p:txBody>
      </p:sp>
    </p:spTree>
    <p:extLst>
      <p:ext uri="{BB962C8B-B14F-4D97-AF65-F5344CB8AC3E}">
        <p14:creationId xmlns:p14="http://schemas.microsoft.com/office/powerpoint/2010/main" val="11252881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29</a:t>
            </a:fld>
            <a:endParaRPr lang="zh-CN" altLang="en-US"/>
          </a:p>
        </p:txBody>
      </p:sp>
    </p:spTree>
    <p:extLst>
      <p:ext uri="{BB962C8B-B14F-4D97-AF65-F5344CB8AC3E}">
        <p14:creationId xmlns:p14="http://schemas.microsoft.com/office/powerpoint/2010/main" val="13119353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30</a:t>
            </a:fld>
            <a:endParaRPr lang="zh-CN" altLang="en-US"/>
          </a:p>
        </p:txBody>
      </p:sp>
    </p:spTree>
    <p:extLst>
      <p:ext uri="{BB962C8B-B14F-4D97-AF65-F5344CB8AC3E}">
        <p14:creationId xmlns:p14="http://schemas.microsoft.com/office/powerpoint/2010/main" val="3714426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31</a:t>
            </a:fld>
            <a:endParaRPr lang="zh-CN" altLang="en-US"/>
          </a:p>
        </p:txBody>
      </p:sp>
    </p:spTree>
    <p:extLst>
      <p:ext uri="{BB962C8B-B14F-4D97-AF65-F5344CB8AC3E}">
        <p14:creationId xmlns:p14="http://schemas.microsoft.com/office/powerpoint/2010/main" val="15755330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32</a:t>
            </a:fld>
            <a:endParaRPr lang="zh-CN" altLang="en-US"/>
          </a:p>
        </p:txBody>
      </p:sp>
    </p:spTree>
    <p:extLst>
      <p:ext uri="{BB962C8B-B14F-4D97-AF65-F5344CB8AC3E}">
        <p14:creationId xmlns:p14="http://schemas.microsoft.com/office/powerpoint/2010/main" val="23864662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33</a:t>
            </a:fld>
            <a:endParaRPr lang="zh-CN" altLang="en-US"/>
          </a:p>
        </p:txBody>
      </p:sp>
    </p:spTree>
    <p:extLst>
      <p:ext uri="{BB962C8B-B14F-4D97-AF65-F5344CB8AC3E}">
        <p14:creationId xmlns:p14="http://schemas.microsoft.com/office/powerpoint/2010/main" val="13707825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34</a:t>
            </a:fld>
            <a:endParaRPr lang="zh-CN" altLang="en-US"/>
          </a:p>
        </p:txBody>
      </p:sp>
    </p:spTree>
    <p:extLst>
      <p:ext uri="{BB962C8B-B14F-4D97-AF65-F5344CB8AC3E}">
        <p14:creationId xmlns:p14="http://schemas.microsoft.com/office/powerpoint/2010/main" val="3144113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2239249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35</a:t>
            </a:fld>
            <a:endParaRPr lang="zh-CN" altLang="en-US"/>
          </a:p>
        </p:txBody>
      </p:sp>
    </p:spTree>
    <p:extLst>
      <p:ext uri="{BB962C8B-B14F-4D97-AF65-F5344CB8AC3E}">
        <p14:creationId xmlns:p14="http://schemas.microsoft.com/office/powerpoint/2010/main" val="36841609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36</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37</a:t>
            </a:fld>
            <a:endParaRPr lang="zh-CN" altLang="en-US"/>
          </a:p>
        </p:txBody>
      </p:sp>
    </p:spTree>
    <p:extLst>
      <p:ext uri="{BB962C8B-B14F-4D97-AF65-F5344CB8AC3E}">
        <p14:creationId xmlns:p14="http://schemas.microsoft.com/office/powerpoint/2010/main" val="20990189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38</a:t>
            </a:fld>
            <a:endParaRPr lang="zh-CN" altLang="en-US"/>
          </a:p>
        </p:txBody>
      </p:sp>
    </p:spTree>
    <p:extLst>
      <p:ext uri="{BB962C8B-B14F-4D97-AF65-F5344CB8AC3E}">
        <p14:creationId xmlns:p14="http://schemas.microsoft.com/office/powerpoint/2010/main" val="11968074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39</a:t>
            </a:fld>
            <a:endParaRPr lang="zh-CN" altLang="en-US"/>
          </a:p>
        </p:txBody>
      </p:sp>
    </p:spTree>
    <p:extLst>
      <p:ext uri="{BB962C8B-B14F-4D97-AF65-F5344CB8AC3E}">
        <p14:creationId xmlns:p14="http://schemas.microsoft.com/office/powerpoint/2010/main" val="87897134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40</a:t>
            </a:fld>
            <a:endParaRPr lang="zh-CN" altLang="en-US"/>
          </a:p>
        </p:txBody>
      </p:sp>
    </p:spTree>
    <p:extLst>
      <p:ext uri="{BB962C8B-B14F-4D97-AF65-F5344CB8AC3E}">
        <p14:creationId xmlns:p14="http://schemas.microsoft.com/office/powerpoint/2010/main" val="1006924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41</a:t>
            </a:fld>
            <a:endParaRPr lang="zh-CN" altLang="en-US"/>
          </a:p>
        </p:txBody>
      </p:sp>
    </p:spTree>
    <p:extLst>
      <p:ext uri="{BB962C8B-B14F-4D97-AF65-F5344CB8AC3E}">
        <p14:creationId xmlns:p14="http://schemas.microsoft.com/office/powerpoint/2010/main" val="883557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42</a:t>
            </a:fld>
            <a:endParaRPr lang="zh-CN" altLang="en-US"/>
          </a:p>
        </p:txBody>
      </p:sp>
    </p:spTree>
    <p:extLst>
      <p:ext uri="{BB962C8B-B14F-4D97-AF65-F5344CB8AC3E}">
        <p14:creationId xmlns:p14="http://schemas.microsoft.com/office/powerpoint/2010/main" val="18065921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43</a:t>
            </a:fld>
            <a:endParaRPr lang="zh-CN" altLang="en-US"/>
          </a:p>
        </p:txBody>
      </p:sp>
    </p:spTree>
    <p:extLst>
      <p:ext uri="{BB962C8B-B14F-4D97-AF65-F5344CB8AC3E}">
        <p14:creationId xmlns:p14="http://schemas.microsoft.com/office/powerpoint/2010/main" val="213403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3803147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15172244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5424402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2937915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1542719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14</a:t>
            </a:fld>
            <a:endParaRPr lang="zh-CN" altLang="en-US"/>
          </a:p>
        </p:txBody>
      </p:sp>
    </p:spTree>
    <p:extLst>
      <p:ext uri="{BB962C8B-B14F-4D97-AF65-F5344CB8AC3E}">
        <p14:creationId xmlns:p14="http://schemas.microsoft.com/office/powerpoint/2010/main" val="1112941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2080260" cy="345440"/>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新零售概述</a:t>
            </a:r>
          </a:p>
        </p:txBody>
      </p:sp>
      <p:cxnSp>
        <p:nvCxnSpPr>
          <p:cNvPr id="7" name="直接连接符 6"/>
          <p:cNvCxnSpPr/>
          <p:nvPr/>
        </p:nvCxnSpPr>
        <p:spPr>
          <a:xfrm>
            <a:off x="269240" y="628015"/>
            <a:ext cx="208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2308860" cy="345440"/>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新零售的框架</a:t>
            </a:r>
          </a:p>
        </p:txBody>
      </p:sp>
      <p:cxnSp>
        <p:nvCxnSpPr>
          <p:cNvPr id="7" name="直接连接符 6"/>
          <p:cNvCxnSpPr/>
          <p:nvPr userDrawn="1"/>
        </p:nvCxnSpPr>
        <p:spPr>
          <a:xfrm>
            <a:off x="269240" y="628015"/>
            <a:ext cx="2340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1">
          <a:blip r:embed="rId2">
            <a:alphaModFix amt="4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
        <p:nvSpPr>
          <p:cNvPr id="5" name="文本框 32"/>
          <p:cNvSpPr txBox="1"/>
          <p:nvPr userDrawn="1"/>
        </p:nvSpPr>
        <p:spPr>
          <a:xfrm>
            <a:off x="265271" y="257676"/>
            <a:ext cx="4178075"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第三节 案例：基于股评文本的情绪分析</a:t>
            </a:r>
          </a:p>
        </p:txBody>
      </p:sp>
      <p:cxnSp>
        <p:nvCxnSpPr>
          <p:cNvPr id="7" name="直接连接符 6"/>
          <p:cNvCxnSpPr/>
          <p:nvPr userDrawn="1"/>
        </p:nvCxnSpPr>
        <p:spPr>
          <a:xfrm flipV="1">
            <a:off x="269240" y="603929"/>
            <a:ext cx="4174106"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基本概念</a:t>
            </a:r>
          </a:p>
        </p:txBody>
      </p:sp>
      <p:cxnSp>
        <p:nvCxnSpPr>
          <p:cNvPr id="7" name="直接连接符 6"/>
          <p:cNvCxnSpPr/>
          <p:nvPr/>
        </p:nvCxnSpPr>
        <p:spPr>
          <a:xfrm>
            <a:off x="269240" y="628015"/>
            <a:ext cx="208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2331416"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文本分析处理</a:t>
            </a:r>
          </a:p>
        </p:txBody>
      </p:sp>
      <p:cxnSp>
        <p:nvCxnSpPr>
          <p:cNvPr id="7" name="直接连接符 6"/>
          <p:cNvCxnSpPr/>
          <p:nvPr userDrawn="1"/>
        </p:nvCxnSpPr>
        <p:spPr>
          <a:xfrm>
            <a:off x="269240" y="628015"/>
            <a:ext cx="2340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jpeg"/><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60" r:id="rId4"/>
    <p:sldLayoutId id="2147483661" r:id="rId5"/>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image" Target="../media/image2.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5.w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6.w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7.wmf"/></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8.w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9.w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0.w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11.w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12.w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image" Target="../media/image13.wmf"/></Relationships>
</file>

<file path=ppt/slides/_rels/slide3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29.xml"/><Relationship Id="rId1" Type="http://schemas.openxmlformats.org/officeDocument/2006/relationships/slideLayout" Target="../slideLayouts/slideLayout8.xml"/><Relationship Id="rId4" Type="http://schemas.openxmlformats.org/officeDocument/2006/relationships/image" Target="../media/image15.wmf"/></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notesSlide" Target="../notesSlides/notesSlide34.xml"/><Relationship Id="rId1" Type="http://schemas.openxmlformats.org/officeDocument/2006/relationships/slideLayout" Target="../slideLayouts/slideLayout4.xml"/><Relationship Id="rId6" Type="http://schemas.openxmlformats.org/officeDocument/2006/relationships/image" Target="../media/image18.wmf"/><Relationship Id="rId5" Type="http://schemas.openxmlformats.org/officeDocument/2006/relationships/oleObject" Target="../embeddings/oleObject13.bin"/><Relationship Id="rId4" Type="http://schemas.openxmlformats.org/officeDocument/2006/relationships/image" Target="../media/image17.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notesSlide" Target="../notesSlides/notesSlide35.xml"/><Relationship Id="rId1" Type="http://schemas.openxmlformats.org/officeDocument/2006/relationships/slideLayout" Target="../slideLayouts/slideLayout4.xml"/><Relationship Id="rId6" Type="http://schemas.openxmlformats.org/officeDocument/2006/relationships/image" Target="../media/image20.wmf"/><Relationship Id="rId5" Type="http://schemas.openxmlformats.org/officeDocument/2006/relationships/oleObject" Target="../embeddings/oleObject15.bin"/><Relationship Id="rId4" Type="http://schemas.openxmlformats.org/officeDocument/2006/relationships/image" Target="../media/image19.w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21.w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22.wmf"/></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microsoft.com/office/2007/relationships/hdphoto" Target="../media/hdphoto2.wdp"/></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oleObject" Target="../embeddings/oleObject18.bin"/><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2.emf"/><Relationship Id="rId5" Type="http://schemas.openxmlformats.org/officeDocument/2006/relationships/oleObject" Target="../embeddings/oleObject19.bin"/><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rot="1400643">
            <a:off x="6773217" y="1331945"/>
            <a:ext cx="1775226" cy="3366922"/>
          </a:xfrm>
          <a:prstGeom prst="rect">
            <a:avLst/>
          </a:prstGeom>
          <a:gradFill flip="none" rotWithShape="1">
            <a:gsLst>
              <a:gs pos="53000">
                <a:schemeClr val="bg1">
                  <a:lumMod val="65000"/>
                  <a:lumOff val="35000"/>
                  <a:alpha val="0"/>
                </a:schemeClr>
              </a:gs>
              <a:gs pos="0">
                <a:schemeClr val="accent1">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4" imgW="9525" imgH="9525" progId="TCLayout.ActiveDocument.1">
                  <p:embed/>
                </p:oleObj>
              </mc:Choice>
              <mc:Fallback>
                <p:oleObj name="think-cell Slide" r:id="rId4" imgW="9525" imgH="9525" progId="TCLayout.ActiveDocument.1">
                  <p:embed/>
                  <p:pic>
                    <p:nvPicPr>
                      <p:cNvPr id="0" name="图片 1050"/>
                      <p:cNvPicPr/>
                      <p:nvPr/>
                    </p:nvPicPr>
                    <p:blipFill>
                      <a:blip r:embed="rId5"/>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3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6" name="文本占位符 5"/>
          <p:cNvSpPr>
            <a:spLocks noGrp="1"/>
          </p:cNvSpPr>
          <p:nvPr>
            <p:ph type="body" sz="quarter" idx="4294967295"/>
          </p:nvPr>
        </p:nvSpPr>
        <p:spPr>
          <a:xfrm>
            <a:off x="430783" y="4013202"/>
            <a:ext cx="4502051" cy="341632"/>
          </a:xfrm>
          <a:prstGeom prst="rect">
            <a:avLst/>
          </a:prstGeom>
        </p:spPr>
        <p:txBody>
          <a:bodyPr wrap="square">
            <a:spAutoFit/>
          </a:bodyPr>
          <a:lstStyle/>
          <a:p>
            <a:pPr marL="0" indent="0">
              <a:buNone/>
            </a:pPr>
            <a:r>
              <a:rPr lang="en-US" altLang="zh-CN" sz="1800" dirty="0">
                <a:solidFill>
                  <a:schemeClr val="tx2"/>
                </a:solidFill>
                <a:latin typeface="黑体" panose="02010600030101010101" charset="-122"/>
                <a:ea typeface="黑体" panose="02010600030101010101" charset="-122"/>
                <a:cs typeface="黑体" panose="02010600030101010101" charset="-122"/>
              </a:rPr>
              <a:t>《Python</a:t>
            </a:r>
            <a:r>
              <a:rPr lang="zh-CN" altLang="en-US" sz="1800" dirty="0">
                <a:solidFill>
                  <a:schemeClr val="tx2"/>
                </a:solidFill>
                <a:latin typeface="黑体" panose="02010600030101010101" charset="-122"/>
                <a:ea typeface="黑体" panose="02010600030101010101" charset="-122"/>
                <a:cs typeface="黑体" panose="02010600030101010101" charset="-122"/>
              </a:rPr>
              <a:t>金融数据挖掘</a:t>
            </a:r>
            <a:r>
              <a:rPr lang="en-US" altLang="zh-CN" sz="1800" dirty="0">
                <a:solidFill>
                  <a:schemeClr val="tx2"/>
                </a:solidFill>
                <a:latin typeface="黑体" panose="02010600030101010101" charset="-122"/>
                <a:ea typeface="黑体" panose="02010600030101010101" charset="-122"/>
                <a:cs typeface="黑体" panose="02010600030101010101" charset="-122"/>
              </a:rPr>
              <a:t>》 </a:t>
            </a:r>
            <a:r>
              <a:rPr lang="zh-CN" altLang="en-US" sz="1800" dirty="0">
                <a:solidFill>
                  <a:schemeClr val="tx2"/>
                </a:solidFill>
                <a:latin typeface="黑体" panose="02010600030101010101" charset="-122"/>
                <a:ea typeface="黑体" panose="02010600030101010101" charset="-122"/>
                <a:cs typeface="黑体" panose="02010600030101010101" charset="-122"/>
              </a:rPr>
              <a:t>高等教育出版社</a:t>
            </a:r>
          </a:p>
        </p:txBody>
      </p:sp>
      <p:grpSp>
        <p:nvGrpSpPr>
          <p:cNvPr id="5" name="组合 4"/>
          <p:cNvGrpSpPr/>
          <p:nvPr/>
        </p:nvGrpSpPr>
        <p:grpSpPr>
          <a:xfrm>
            <a:off x="5148858" y="916360"/>
            <a:ext cx="3403797" cy="3416230"/>
            <a:chOff x="5148858" y="916360"/>
            <a:chExt cx="3403797" cy="3416230"/>
          </a:xfrm>
        </p:grpSpPr>
        <p:sp>
          <p:nvSpPr>
            <p:cNvPr id="11" name="空心弧 10"/>
            <p:cNvSpPr/>
            <p:nvPr/>
          </p:nvSpPr>
          <p:spPr>
            <a:xfrm rot="9058792">
              <a:off x="5162499" y="941975"/>
              <a:ext cx="3390156" cy="3390615"/>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nvGrpSpPr>
            <p:cNvPr id="4" name="组合 3"/>
            <p:cNvGrpSpPr/>
            <p:nvPr/>
          </p:nvGrpSpPr>
          <p:grpSpPr>
            <a:xfrm>
              <a:off x="5148858" y="916360"/>
              <a:ext cx="3390156" cy="3390615"/>
              <a:chOff x="5148858" y="916360"/>
              <a:chExt cx="3390156" cy="3390615"/>
            </a:xfrm>
          </p:grpSpPr>
          <p:sp>
            <p:nvSpPr>
              <p:cNvPr id="8" name="椭圆 7"/>
              <p:cNvSpPr/>
              <p:nvPr/>
            </p:nvSpPr>
            <p:spPr>
              <a:xfrm>
                <a:off x="5418268" y="1215585"/>
                <a:ext cx="2874074" cy="2846802"/>
              </a:xfrm>
              <a:prstGeom prst="ellipse">
                <a:avLst/>
              </a:prstGeom>
              <a:blipFill>
                <a:blip r:embed="rId6"/>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9" name="空心弧 8"/>
              <p:cNvSpPr/>
              <p:nvPr/>
            </p:nvSpPr>
            <p:spPr>
              <a:xfrm>
                <a:off x="5148858" y="916360"/>
                <a:ext cx="3390156" cy="3390615"/>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grpSp>
      <p:sp>
        <p:nvSpPr>
          <p:cNvPr id="10" name="矩形 9"/>
          <p:cNvSpPr/>
          <p:nvPr/>
        </p:nvSpPr>
        <p:spPr>
          <a:xfrm>
            <a:off x="-1" y="3220616"/>
            <a:ext cx="5349675" cy="20536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12" name="矩形 11"/>
          <p:cNvSpPr/>
          <p:nvPr/>
        </p:nvSpPr>
        <p:spPr>
          <a:xfrm rot="10800000">
            <a:off x="8359742" y="2587466"/>
            <a:ext cx="854440" cy="175619"/>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grpSp>
        <p:nvGrpSpPr>
          <p:cNvPr id="19" name="组合 18"/>
          <p:cNvGrpSpPr/>
          <p:nvPr/>
        </p:nvGrpSpPr>
        <p:grpSpPr>
          <a:xfrm>
            <a:off x="110545" y="1085993"/>
            <a:ext cx="3411439" cy="982495"/>
            <a:chOff x="-166946" y="886960"/>
            <a:chExt cx="4475131" cy="1288841"/>
          </a:xfrm>
        </p:grpSpPr>
        <p:sp>
          <p:nvSpPr>
            <p:cNvPr id="14" name="矩形 13"/>
            <p:cNvSpPr/>
            <p:nvPr/>
          </p:nvSpPr>
          <p:spPr>
            <a:xfrm rot="1400643">
              <a:off x="830750" y="1306965"/>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5" name="矩形 14"/>
            <p:cNvSpPr/>
            <p:nvPr/>
          </p:nvSpPr>
          <p:spPr>
            <a:xfrm rot="1400643">
              <a:off x="1368182" y="1264336"/>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6" name="矩形 15"/>
            <p:cNvSpPr/>
            <p:nvPr/>
          </p:nvSpPr>
          <p:spPr>
            <a:xfrm rot="1400643">
              <a:off x="1902966" y="1130868"/>
              <a:ext cx="1240470" cy="543987"/>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7" name="矩形 16"/>
            <p:cNvSpPr/>
            <p:nvPr/>
          </p:nvSpPr>
          <p:spPr>
            <a:xfrm rot="1400643">
              <a:off x="2326953" y="1285652"/>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8" name="矩形 259"/>
            <p:cNvSpPr>
              <a:spLocks noChangeArrowheads="1"/>
            </p:cNvSpPr>
            <p:nvPr/>
          </p:nvSpPr>
          <p:spPr bwMode="auto">
            <a:xfrm>
              <a:off x="-166946" y="886960"/>
              <a:ext cx="3681000" cy="96898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800" b="1" cap="all" dirty="0">
                  <a:solidFill>
                    <a:schemeClr val="accent2">
                      <a:lumMod val="75000"/>
                    </a:schemeClr>
                  </a:solidFill>
                  <a:latin typeface="黑体" panose="02010609060101010101" charset="-122"/>
                  <a:ea typeface="黑体" panose="02010609060101010101" charset="-122"/>
                  <a:cs typeface="Arial" panose="020B0604020202020204" pitchFamily="34" charset="0"/>
                </a:rPr>
                <a:t>第七章</a:t>
              </a:r>
            </a:p>
          </p:txBody>
        </p:sp>
      </p:grpSp>
      <p:sp>
        <p:nvSpPr>
          <p:cNvPr id="20" name="矩形 259"/>
          <p:cNvSpPr>
            <a:spLocks noChangeArrowheads="1"/>
          </p:cNvSpPr>
          <p:nvPr/>
        </p:nvSpPr>
        <p:spPr bwMode="auto">
          <a:xfrm>
            <a:off x="607338" y="2019995"/>
            <a:ext cx="353340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3600" b="1" dirty="0">
                <a:solidFill>
                  <a:schemeClr val="accent1"/>
                </a:solidFill>
                <a:latin typeface="黑体" panose="02010609060101010101" charset="-122"/>
                <a:ea typeface="黑体" panose="02010609060101010101" charset="-122"/>
                <a:cs typeface="Arial" panose="020B0604020202020204" pitchFamily="34" charset="0"/>
              </a:rPr>
              <a:t>Python</a:t>
            </a:r>
            <a:r>
              <a:rPr lang="zh-CN" altLang="en-US" sz="3600" b="1" dirty="0">
                <a:solidFill>
                  <a:schemeClr val="accent1"/>
                </a:solidFill>
                <a:latin typeface="黑体" panose="02010609060101010101" charset="-122"/>
                <a:ea typeface="黑体" panose="02010609060101010101" charset="-122"/>
                <a:cs typeface="Arial" panose="020B0604020202020204" pitchFamily="34" charset="0"/>
              </a:rPr>
              <a:t>文本挖掘</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3647152"/>
          </a:xfrm>
          <a:prstGeom prst="rect">
            <a:avLst/>
          </a:prstGeom>
          <a:noFill/>
        </p:spPr>
        <p:txBody>
          <a:bodyPr wrap="square" rtlCol="0" anchor="t">
            <a:spAutoFit/>
          </a:bodyPr>
          <a:lstStyle/>
          <a:p>
            <a:pPr>
              <a:spcBef>
                <a:spcPts val="600"/>
              </a:spcBef>
              <a:buSzPct val="75000"/>
            </a:pPr>
            <a:r>
              <a:rPr lang="en-US" altLang="zh-CN" sz="2400" dirty="0"/>
              <a:t>1. </a:t>
            </a:r>
            <a:r>
              <a:rPr lang="zh-CN" altLang="en-US" sz="2400" dirty="0"/>
              <a:t>基于字符串匹配（词典）的分词算法</a:t>
            </a:r>
            <a:endParaRPr lang="en-US" altLang="zh-CN" sz="2400" dirty="0"/>
          </a:p>
          <a:p>
            <a:pPr marL="342900" indent="-342900">
              <a:spcBef>
                <a:spcPts val="600"/>
              </a:spcBef>
              <a:buSzPct val="75000"/>
              <a:buFont typeface="Wingdings" panose="05000000000000000000" pitchFamily="2" charset="2"/>
              <a:buChar char="l"/>
            </a:pPr>
            <a:r>
              <a:rPr lang="zh-CN" altLang="en-US" sz="2400" dirty="0"/>
              <a:t>所谓基于词典的意思是，按照一定的策略将待分析的汉字字符串与一个“充分大的”机器词典中的词条进行匹配，若在词典中找到某个字符串，则匹配成功（识别出一个词）。</a:t>
            </a:r>
            <a:endParaRPr lang="en-US" altLang="zh-CN" sz="2400" dirty="0"/>
          </a:p>
          <a:p>
            <a:pPr marL="342900" indent="-342900">
              <a:spcBef>
                <a:spcPts val="600"/>
              </a:spcBef>
              <a:buSzPct val="75000"/>
              <a:buFont typeface="Wingdings" panose="05000000000000000000" pitchFamily="2" charset="2"/>
              <a:buChar char="l"/>
            </a:pPr>
            <a:r>
              <a:rPr lang="zh-CN" altLang="en-US" sz="2400" dirty="0"/>
              <a:t>查找匹配的算法来源于经典的字符串匹配算法，包括正向最大匹配、正向最小匹配、逆向匹配及逐词遍历匹配法等。这类算法的特点是易于实现，设计简单。</a:t>
            </a:r>
            <a:endParaRPr lang="en-US" altLang="zh-CN" sz="2400" dirty="0"/>
          </a:p>
          <a:p>
            <a:pPr marL="342900" indent="-342900">
              <a:spcBef>
                <a:spcPts val="600"/>
              </a:spcBef>
              <a:buSzPct val="75000"/>
              <a:buFont typeface="Wingdings" panose="05000000000000000000" pitchFamily="2" charset="2"/>
              <a:buChar char="l"/>
            </a:pPr>
            <a:r>
              <a:rPr lang="zh-CN" altLang="en-US" sz="2400" dirty="0"/>
              <a:t>但分词的正确性很大程度上取决于所建的词库。</a:t>
            </a:r>
          </a:p>
        </p:txBody>
      </p:sp>
    </p:spTree>
    <p:extLst>
      <p:ext uri="{BB962C8B-B14F-4D97-AF65-F5344CB8AC3E}">
        <p14:creationId xmlns:p14="http://schemas.microsoft.com/office/powerpoint/2010/main" val="27152648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3462486"/>
          </a:xfrm>
          <a:prstGeom prst="rect">
            <a:avLst/>
          </a:prstGeom>
          <a:noFill/>
        </p:spPr>
        <p:txBody>
          <a:bodyPr wrap="square" rtlCol="0" anchor="t">
            <a:spAutoFit/>
          </a:bodyPr>
          <a:lstStyle/>
          <a:p>
            <a:pPr>
              <a:spcBef>
                <a:spcPts val="600"/>
              </a:spcBef>
              <a:buSzPct val="75000"/>
            </a:pPr>
            <a:r>
              <a:rPr lang="en-US" altLang="zh-CN" sz="2400" dirty="0"/>
              <a:t>2. </a:t>
            </a:r>
            <a:r>
              <a:rPr lang="zh-CN" altLang="en-US" sz="2400" dirty="0"/>
              <a:t>基于统计的分词技术</a:t>
            </a:r>
            <a:endParaRPr lang="en-US" altLang="zh-CN" sz="2400" dirty="0"/>
          </a:p>
          <a:p>
            <a:pPr marL="342900" indent="-342900">
              <a:spcBef>
                <a:spcPts val="600"/>
              </a:spcBef>
              <a:buSzPct val="75000"/>
              <a:buFont typeface="Wingdings" panose="05000000000000000000" pitchFamily="2" charset="2"/>
              <a:buChar char="l"/>
            </a:pPr>
            <a:r>
              <a:rPr lang="zh-CN" altLang="en-US" sz="2000" dirty="0"/>
              <a:t>这种技术用一个条件概率（出现频率）的表格取代前述算法的词库。</a:t>
            </a:r>
            <a:endParaRPr lang="en-US" altLang="zh-CN" sz="2000" dirty="0"/>
          </a:p>
          <a:p>
            <a:pPr marL="342900" indent="-342900">
              <a:spcBef>
                <a:spcPts val="600"/>
              </a:spcBef>
              <a:buSzPct val="75000"/>
              <a:buFont typeface="Wingdings" panose="05000000000000000000" pitchFamily="2" charset="2"/>
              <a:buChar char="l"/>
            </a:pPr>
            <a:r>
              <a:rPr lang="zh-CN" altLang="en-US" sz="2000" dirty="0"/>
              <a:t>首先对大量的文本素材进行扫描统计，将素材中任意前后紧邻的两个字作为一个词进行出现频率的统计。在素材中某个组合出现的次数越高，那么这个组合是一个词语单位的可能性就越大，在频率超过某个预先设定的阈值时，就将其作为一个词进行索引，并记录下这种组合出现的概率。</a:t>
            </a:r>
            <a:endParaRPr lang="en-US" altLang="zh-CN" sz="2000" dirty="0"/>
          </a:p>
          <a:p>
            <a:pPr marL="342900" indent="-342900">
              <a:spcBef>
                <a:spcPts val="600"/>
              </a:spcBef>
              <a:buSzPct val="75000"/>
              <a:buFont typeface="Wingdings" panose="05000000000000000000" pitchFamily="2" charset="2"/>
              <a:buChar char="l"/>
            </a:pPr>
            <a:r>
              <a:rPr lang="zh-CN" altLang="en-US" sz="2000" dirty="0"/>
              <a:t>当新的文本被提交进行分词时，相邻的字可能有若干种不同的方式组合成词。按照统计生成的概率表格，选择组合概率最大的那一种作为分词的方案。</a:t>
            </a:r>
          </a:p>
        </p:txBody>
      </p:sp>
    </p:spTree>
    <p:extLst>
      <p:ext uri="{BB962C8B-B14F-4D97-AF65-F5344CB8AC3E}">
        <p14:creationId xmlns:p14="http://schemas.microsoft.com/office/powerpoint/2010/main" val="12846905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3847207"/>
          </a:xfrm>
          <a:prstGeom prst="rect">
            <a:avLst/>
          </a:prstGeom>
          <a:noFill/>
        </p:spPr>
        <p:txBody>
          <a:bodyPr wrap="square" rtlCol="0" anchor="t">
            <a:spAutoFit/>
          </a:bodyPr>
          <a:lstStyle/>
          <a:p>
            <a:pPr>
              <a:spcBef>
                <a:spcPts val="600"/>
              </a:spcBef>
              <a:buSzPct val="75000"/>
            </a:pPr>
            <a:r>
              <a:rPr lang="en-US" altLang="zh-CN" sz="2400" dirty="0"/>
              <a:t>3. </a:t>
            </a:r>
            <a:r>
              <a:rPr lang="zh-CN" altLang="en-US" sz="2400" dirty="0"/>
              <a:t>基于理解的分词方法</a:t>
            </a:r>
            <a:endParaRPr lang="en-US" altLang="zh-CN" sz="2400" dirty="0"/>
          </a:p>
          <a:p>
            <a:pPr marL="342900" indent="-342900">
              <a:spcBef>
                <a:spcPts val="600"/>
              </a:spcBef>
              <a:buSzPct val="75000"/>
              <a:buFont typeface="Wingdings" panose="05000000000000000000" pitchFamily="2" charset="2"/>
              <a:buChar char="l"/>
            </a:pPr>
            <a:r>
              <a:rPr lang="zh-CN" altLang="en-US" sz="2000" dirty="0"/>
              <a:t>这种分词方法是通过让计算机模拟人对句子的理解，达到识别词的效果。</a:t>
            </a:r>
            <a:endParaRPr lang="en-US" altLang="zh-CN" sz="2000" dirty="0"/>
          </a:p>
          <a:p>
            <a:pPr marL="342900" indent="-342900">
              <a:spcBef>
                <a:spcPts val="600"/>
              </a:spcBef>
              <a:buSzPct val="75000"/>
              <a:buFont typeface="Wingdings" panose="05000000000000000000" pitchFamily="2" charset="2"/>
              <a:buChar char="l"/>
            </a:pPr>
            <a:r>
              <a:rPr lang="zh-CN" altLang="en-US" sz="2000" dirty="0"/>
              <a:t>其基本思想就是在分词的同时进行句法、语义分析，利用句法信息和语义信息来处理歧义现象。</a:t>
            </a:r>
            <a:endParaRPr lang="en-US" altLang="zh-CN" sz="2000" dirty="0"/>
          </a:p>
          <a:p>
            <a:pPr marL="342900" indent="-342900">
              <a:spcBef>
                <a:spcPts val="600"/>
              </a:spcBef>
              <a:buSzPct val="75000"/>
              <a:buFont typeface="Wingdings" panose="05000000000000000000" pitchFamily="2" charset="2"/>
              <a:buChar char="l"/>
            </a:pPr>
            <a:r>
              <a:rPr lang="zh-CN" altLang="en-US" sz="2000" dirty="0"/>
              <a:t>它通常包括三个部分：分词子系统、句法语义子系统、总控部分。在总控部分的协调下，分词子系统可以获得有关词、句子等的句法和语义信息来对分词歧义进行判断，即它模拟了人对句子的理解过程。这种分词方法需要使用大量的语言知识和信息。</a:t>
            </a:r>
            <a:endParaRPr lang="en-US" altLang="zh-CN" sz="2000" dirty="0"/>
          </a:p>
          <a:p>
            <a:pPr marL="342900" indent="-342900">
              <a:spcBef>
                <a:spcPts val="600"/>
              </a:spcBef>
              <a:buSzPct val="75000"/>
              <a:buFont typeface="Wingdings" panose="05000000000000000000" pitchFamily="2" charset="2"/>
              <a:buChar char="l"/>
            </a:pPr>
            <a:r>
              <a:rPr lang="zh-CN" altLang="en-US" sz="2000" dirty="0"/>
              <a:t>由于汉语语言知识的笼统、复杂性，难以将各种语言信息组织成机器可直接读取的形式，因此目前基于理解的分词系统还处在试验阶段。</a:t>
            </a:r>
          </a:p>
        </p:txBody>
      </p:sp>
    </p:spTree>
    <p:extLst>
      <p:ext uri="{BB962C8B-B14F-4D97-AF65-F5344CB8AC3E}">
        <p14:creationId xmlns:p14="http://schemas.microsoft.com/office/powerpoint/2010/main" val="22931375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3062377"/>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以文本分词后的词语素材为基础，进一步可以进行的工作主要包括：</a:t>
            </a:r>
            <a:endParaRPr lang="en-US" altLang="zh-CN" sz="2400" dirty="0"/>
          </a:p>
          <a:p>
            <a:pPr marL="798195" lvl="1" indent="-342900">
              <a:spcBef>
                <a:spcPts val="600"/>
              </a:spcBef>
              <a:buSzPct val="75000"/>
              <a:buFont typeface="Wingdings" panose="05000000000000000000" pitchFamily="2" charset="2"/>
              <a:buChar char="ü"/>
            </a:pPr>
            <a:r>
              <a:rPr lang="zh-CN" altLang="en-US" sz="2400" dirty="0"/>
              <a:t>文本词性标注</a:t>
            </a:r>
            <a:endParaRPr lang="en-US" altLang="zh-CN" sz="2400" dirty="0"/>
          </a:p>
          <a:p>
            <a:pPr marL="798195" lvl="1" indent="-342900">
              <a:spcBef>
                <a:spcPts val="600"/>
              </a:spcBef>
              <a:buSzPct val="75000"/>
              <a:buFont typeface="Wingdings" panose="05000000000000000000" pitchFamily="2" charset="2"/>
              <a:buChar char="ü"/>
            </a:pPr>
            <a:r>
              <a:rPr lang="zh-CN" altLang="en-US" sz="2400" dirty="0"/>
              <a:t>文本摘要</a:t>
            </a:r>
            <a:endParaRPr lang="en-US" altLang="zh-CN" sz="2400" dirty="0"/>
          </a:p>
          <a:p>
            <a:pPr marL="798195" lvl="1" indent="-342900">
              <a:spcBef>
                <a:spcPts val="600"/>
              </a:spcBef>
              <a:buSzPct val="75000"/>
              <a:buFont typeface="Wingdings" panose="05000000000000000000" pitchFamily="2" charset="2"/>
              <a:buChar char="ü"/>
            </a:pPr>
            <a:r>
              <a:rPr lang="zh-CN" altLang="en-US" sz="2400" dirty="0"/>
              <a:t>文本分类</a:t>
            </a:r>
            <a:endParaRPr lang="en-US" altLang="zh-CN" sz="2400" dirty="0"/>
          </a:p>
          <a:p>
            <a:pPr marL="798195" lvl="1" indent="-342900">
              <a:spcBef>
                <a:spcPts val="600"/>
              </a:spcBef>
              <a:buSzPct val="75000"/>
              <a:buFont typeface="Wingdings" panose="05000000000000000000" pitchFamily="2" charset="2"/>
              <a:buChar char="ü"/>
            </a:pPr>
            <a:r>
              <a:rPr lang="zh-CN" altLang="en-US" sz="2400" dirty="0"/>
              <a:t>文本聚类</a:t>
            </a:r>
            <a:endParaRPr lang="en-US" altLang="zh-CN" sz="2400" dirty="0"/>
          </a:p>
          <a:p>
            <a:pPr marL="798195" lvl="1" indent="-342900">
              <a:spcBef>
                <a:spcPts val="600"/>
              </a:spcBef>
              <a:buSzPct val="75000"/>
              <a:buFont typeface="Wingdings" panose="05000000000000000000" pitchFamily="2" charset="2"/>
              <a:buChar char="ü"/>
            </a:pPr>
            <a:r>
              <a:rPr lang="zh-CN" altLang="en-US" sz="2400" dirty="0"/>
              <a:t>文本可视化</a:t>
            </a:r>
          </a:p>
        </p:txBody>
      </p:sp>
    </p:spTree>
    <p:extLst>
      <p:ext uri="{BB962C8B-B14F-4D97-AF65-F5344CB8AC3E}">
        <p14:creationId xmlns:p14="http://schemas.microsoft.com/office/powerpoint/2010/main" val="2181907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90672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02</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4030345" y="2152015"/>
            <a:ext cx="3550920"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文本分析处理</a:t>
            </a:r>
          </a:p>
        </p:txBody>
      </p:sp>
    </p:spTree>
    <p:extLst>
      <p:ext uri="{BB962C8B-B14F-4D97-AF65-F5344CB8AC3E}">
        <p14:creationId xmlns:p14="http://schemas.microsoft.com/office/powerpoint/2010/main" val="36862026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2831544"/>
          </a:xfrm>
          <a:prstGeom prst="rect">
            <a:avLst/>
          </a:prstGeom>
          <a:noFill/>
        </p:spPr>
        <p:txBody>
          <a:bodyPr wrap="square" rtlCol="0" anchor="t">
            <a:spAutoFit/>
          </a:bodyPr>
          <a:lstStyle/>
          <a:p>
            <a:pPr>
              <a:spcBef>
                <a:spcPts val="600"/>
              </a:spcBef>
              <a:buSzPct val="75000"/>
            </a:pPr>
            <a:r>
              <a:rPr lang="en-US" altLang="zh-CN" sz="2400" b="1" dirty="0"/>
              <a:t>2.1 </a:t>
            </a:r>
            <a:r>
              <a:rPr lang="zh-CN" altLang="en-US" sz="2400" b="1" dirty="0"/>
              <a:t>英文处理</a:t>
            </a:r>
          </a:p>
          <a:p>
            <a:pPr marL="342900" indent="-342900">
              <a:spcBef>
                <a:spcPts val="600"/>
              </a:spcBef>
              <a:buSzPct val="75000"/>
              <a:buFont typeface="Wingdings" panose="05000000000000000000" pitchFamily="2" charset="2"/>
              <a:buChar char="l"/>
            </a:pPr>
            <a:r>
              <a:rPr lang="en-US" altLang="zh-CN" sz="2400" dirty="0"/>
              <a:t>NLTK</a:t>
            </a:r>
            <a:r>
              <a:rPr lang="zh-CN" altLang="en-US" sz="2400" dirty="0"/>
              <a:t>（</a:t>
            </a:r>
            <a:r>
              <a:rPr lang="en-US" altLang="zh-CN" sz="2400" dirty="0"/>
              <a:t>Natural Language Toolkit</a:t>
            </a:r>
            <a:r>
              <a:rPr lang="zh-CN" altLang="en-US" sz="2400" dirty="0"/>
              <a:t>，自然语言工具包）是采用</a:t>
            </a:r>
            <a:r>
              <a:rPr lang="en-US" altLang="zh-CN" sz="2400" dirty="0"/>
              <a:t>Python</a:t>
            </a:r>
            <a:r>
              <a:rPr lang="zh-CN" altLang="en-US" sz="2400" dirty="0"/>
              <a:t>语言开发的，目前最为广泛的用于英文文本分析、挖掘的开发工具包。</a:t>
            </a:r>
            <a:endParaRPr lang="en-US" altLang="zh-CN" sz="2400" dirty="0"/>
          </a:p>
          <a:p>
            <a:pPr marL="342900" indent="-342900">
              <a:spcBef>
                <a:spcPts val="600"/>
              </a:spcBef>
              <a:buSzPct val="75000"/>
              <a:buFont typeface="Wingdings" panose="05000000000000000000" pitchFamily="2" charset="2"/>
              <a:buChar char="l"/>
            </a:pPr>
            <a:r>
              <a:rPr lang="en-US" altLang="zh-CN" sz="2400" dirty="0"/>
              <a:t>NLTK</a:t>
            </a:r>
            <a:r>
              <a:rPr lang="zh-CN" altLang="en-US" sz="2400" dirty="0"/>
              <a:t>由宾夕法尼亚大学计算机和信息科学系的</a:t>
            </a:r>
            <a:r>
              <a:rPr lang="en-US" altLang="zh-CN" sz="2400" dirty="0"/>
              <a:t>Steven Bird</a:t>
            </a:r>
            <a:r>
              <a:rPr lang="zh-CN" altLang="en-US" sz="2400" dirty="0"/>
              <a:t>和</a:t>
            </a:r>
            <a:r>
              <a:rPr lang="en-US" altLang="zh-CN" sz="2400" dirty="0"/>
              <a:t>Edward </a:t>
            </a:r>
            <a:r>
              <a:rPr lang="en-US" altLang="zh-CN" sz="2400" dirty="0" err="1"/>
              <a:t>Loper</a:t>
            </a:r>
            <a:r>
              <a:rPr lang="zh-CN" altLang="en-US" sz="2400" dirty="0"/>
              <a:t>开发，是一个开源的自然语言分析处理项目，其官方主页为：</a:t>
            </a:r>
            <a:r>
              <a:rPr lang="en-US" altLang="zh-CN" sz="2400" dirty="0"/>
              <a:t>http://www.nltk.org/ </a:t>
            </a:r>
            <a:r>
              <a:rPr lang="zh-CN" altLang="en-US" sz="2400" dirty="0"/>
              <a:t>。</a:t>
            </a:r>
          </a:p>
        </p:txBody>
      </p:sp>
    </p:spTree>
    <p:extLst>
      <p:ext uri="{BB962C8B-B14F-4D97-AF65-F5344CB8AC3E}">
        <p14:creationId xmlns:p14="http://schemas.microsoft.com/office/powerpoint/2010/main" val="20855779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1538883"/>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我们可以在</a:t>
            </a:r>
            <a:r>
              <a:rPr lang="en-US" altLang="zh-CN" sz="2000" dirty="0" err="1"/>
              <a:t>Anoconda</a:t>
            </a:r>
            <a:r>
              <a:rPr lang="en-US" altLang="zh-CN" sz="2000" dirty="0"/>
              <a:t> Prompt</a:t>
            </a:r>
            <a:r>
              <a:rPr lang="zh-CN" altLang="en-US" sz="2000" dirty="0"/>
              <a:t>命令行窗口安装</a:t>
            </a:r>
            <a:r>
              <a:rPr lang="en-US" altLang="zh-CN" sz="2000" dirty="0"/>
              <a:t>NLTK</a:t>
            </a:r>
            <a:r>
              <a:rPr lang="zh-CN" altLang="en-US" sz="2000" dirty="0"/>
              <a:t>：</a:t>
            </a:r>
            <a:endParaRPr lang="en-US" altLang="zh-CN" sz="2000" dirty="0"/>
          </a:p>
          <a:p>
            <a:pPr>
              <a:spcBef>
                <a:spcPts val="600"/>
              </a:spcBef>
              <a:buSzPct val="75000"/>
            </a:pPr>
            <a:r>
              <a:rPr lang="en-US" altLang="zh-CN" sz="2000" dirty="0"/>
              <a:t>      </a:t>
            </a:r>
            <a:r>
              <a:rPr lang="en-US" altLang="zh-CN" sz="2400" dirty="0" err="1">
                <a:solidFill>
                  <a:srgbClr val="FF0000"/>
                </a:solidFill>
              </a:rPr>
              <a:t>conda</a:t>
            </a:r>
            <a:r>
              <a:rPr lang="en-US" altLang="zh-CN" sz="2400" dirty="0">
                <a:solidFill>
                  <a:srgbClr val="FF0000"/>
                </a:solidFill>
              </a:rPr>
              <a:t> install </a:t>
            </a:r>
            <a:r>
              <a:rPr lang="en-US" altLang="zh-CN" sz="2400" dirty="0" err="1">
                <a:solidFill>
                  <a:srgbClr val="FF0000"/>
                </a:solidFill>
              </a:rPr>
              <a:t>ntlk</a:t>
            </a:r>
            <a:endParaRPr lang="en-US" altLang="zh-CN" sz="2400" dirty="0">
              <a:solidFill>
                <a:srgbClr val="FF0000"/>
              </a:solidFill>
            </a:endParaRPr>
          </a:p>
          <a:p>
            <a:pPr>
              <a:spcBef>
                <a:spcPts val="600"/>
              </a:spcBef>
              <a:buSzPct val="75000"/>
            </a:pPr>
            <a:r>
              <a:rPr lang="zh-CN" altLang="en-US" sz="2000" dirty="0"/>
              <a:t>首次运行</a:t>
            </a:r>
            <a:r>
              <a:rPr lang="en-US" altLang="zh-CN" sz="2000" dirty="0"/>
              <a:t>NLTK</a:t>
            </a:r>
            <a:r>
              <a:rPr lang="zh-CN" altLang="en-US" sz="2000" dirty="0"/>
              <a:t>相关代码时需要安装模块，如图 </a:t>
            </a:r>
            <a:r>
              <a:rPr lang="en-US" altLang="zh-CN" sz="2000" dirty="0"/>
              <a:t>7-3</a:t>
            </a:r>
            <a:r>
              <a:rPr lang="zh-CN" altLang="en-US" sz="2000" dirty="0"/>
              <a:t>所示。我们直接在代码里指定代码所需要模块，针对性地下载特定内容，可以节省下载的时间。</a:t>
            </a:r>
          </a:p>
        </p:txBody>
      </p:sp>
      <p:pic>
        <p:nvPicPr>
          <p:cNvPr id="4" name="图片 3"/>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64276" y="2254024"/>
            <a:ext cx="3888432" cy="2736304"/>
          </a:xfrm>
          <a:prstGeom prst="rect">
            <a:avLst/>
          </a:prstGeom>
        </p:spPr>
      </p:pic>
      <p:sp>
        <p:nvSpPr>
          <p:cNvPr id="2" name="矩形 1"/>
          <p:cNvSpPr/>
          <p:nvPr/>
        </p:nvSpPr>
        <p:spPr>
          <a:xfrm>
            <a:off x="5796930" y="3779369"/>
            <a:ext cx="2211567" cy="369332"/>
          </a:xfrm>
          <a:prstGeom prst="rect">
            <a:avLst/>
          </a:prstGeom>
        </p:spPr>
        <p:txBody>
          <a:bodyPr wrap="none">
            <a:spAutoFit/>
          </a:bodyPr>
          <a:lstStyle/>
          <a:p>
            <a:r>
              <a:rPr lang="zh-CN" altLang="en-US" dirty="0"/>
              <a:t>图 7-3 NLTK模块下载</a:t>
            </a:r>
          </a:p>
        </p:txBody>
      </p:sp>
    </p:spTree>
    <p:extLst>
      <p:ext uri="{BB962C8B-B14F-4D97-AF65-F5344CB8AC3E}">
        <p14:creationId xmlns:p14="http://schemas.microsoft.com/office/powerpoint/2010/main" val="29623034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640960" cy="2431435"/>
          </a:xfrm>
          <a:prstGeom prst="rect">
            <a:avLst/>
          </a:prstGeom>
          <a:noFill/>
        </p:spPr>
        <p:txBody>
          <a:bodyPr wrap="square" rtlCol="0" anchor="t">
            <a:spAutoFit/>
          </a:bodyPr>
          <a:lstStyle/>
          <a:p>
            <a:pPr>
              <a:spcBef>
                <a:spcPts val="600"/>
              </a:spcBef>
              <a:buSzPct val="75000"/>
            </a:pPr>
            <a:r>
              <a:rPr lang="en-US" altLang="zh-CN" sz="2400" dirty="0"/>
              <a:t>1. </a:t>
            </a:r>
            <a:r>
              <a:rPr lang="zh-CN" altLang="en-US" sz="2400" dirty="0"/>
              <a:t>分割句子与单词</a:t>
            </a:r>
          </a:p>
          <a:p>
            <a:pPr marL="342900" indent="-342900">
              <a:spcBef>
                <a:spcPts val="600"/>
              </a:spcBef>
              <a:buSzPct val="75000"/>
              <a:buFont typeface="Wingdings" panose="05000000000000000000" pitchFamily="2" charset="2"/>
              <a:buChar char="l"/>
            </a:pPr>
            <a:r>
              <a:rPr lang="zh-CN" altLang="en-US" sz="2000" dirty="0"/>
              <a:t>使用</a:t>
            </a:r>
            <a:r>
              <a:rPr lang="en-US" altLang="zh-CN" sz="2000" dirty="0"/>
              <a:t>NLTK </a:t>
            </a:r>
            <a:r>
              <a:rPr lang="zh-CN" altLang="en-US" sz="2000" dirty="0"/>
              <a:t>我们可以将段落分割成句子，将句子分割成单个词。</a:t>
            </a:r>
            <a:endParaRPr lang="en-US" altLang="zh-CN" sz="2000" dirty="0"/>
          </a:p>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2-1】</a:t>
            </a:r>
            <a:r>
              <a:rPr lang="zh-CN" altLang="en-US" sz="2000" dirty="0"/>
              <a:t>演示了利用</a:t>
            </a:r>
            <a:r>
              <a:rPr lang="en-US" altLang="zh-CN" sz="2000" dirty="0"/>
              <a:t>NLTK</a:t>
            </a:r>
            <a:r>
              <a:rPr lang="zh-CN" altLang="en-US" sz="2000" dirty="0"/>
              <a:t>提供的句子和单词分割器</a:t>
            </a:r>
            <a:r>
              <a:rPr lang="en-US" altLang="zh-CN" sz="2000" dirty="0"/>
              <a:t>(tokenizer)</a:t>
            </a:r>
            <a:r>
              <a:rPr lang="zh-CN" altLang="en-US" sz="2000" dirty="0"/>
              <a:t>来分词的方法。</a:t>
            </a:r>
          </a:p>
          <a:p>
            <a:pPr marL="342900" indent="-342900">
              <a:spcBef>
                <a:spcPts val="600"/>
              </a:spcBef>
              <a:buSzPct val="75000"/>
              <a:buFont typeface="Wingdings" panose="05000000000000000000" pitchFamily="2" charset="2"/>
              <a:buChar char="l"/>
            </a:pPr>
            <a:endParaRPr lang="zh-CN" altLang="en-US" sz="2400" dirty="0"/>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3" name="对象 2"/>
          <p:cNvGraphicFramePr>
            <a:graphicFrameLocks noChangeAspect="1"/>
          </p:cNvGraphicFramePr>
          <p:nvPr>
            <p:extLst>
              <p:ext uri="{D42A27DB-BD31-4B8C-83A1-F6EECF244321}">
                <p14:modId xmlns:p14="http://schemas.microsoft.com/office/powerpoint/2010/main" val="3325723142"/>
              </p:ext>
            </p:extLst>
          </p:nvPr>
        </p:nvGraphicFramePr>
        <p:xfrm>
          <a:off x="1300872" y="1996480"/>
          <a:ext cx="5072121" cy="3060680"/>
        </p:xfrm>
        <a:graphic>
          <a:graphicData uri="http://schemas.openxmlformats.org/presentationml/2006/ole">
            <mc:AlternateContent xmlns:mc="http://schemas.openxmlformats.org/markup-compatibility/2006">
              <mc:Choice xmlns:v="urn:schemas-microsoft-com:vml" Requires="v">
                <p:oleObj r:id="rId3" imgW="8418960" imgH="5079240" progId="">
                  <p:embed/>
                </p:oleObj>
              </mc:Choice>
              <mc:Fallback>
                <p:oleObj r:id="rId3" imgW="8418960" imgH="5079240" progId="">
                  <p:embed/>
                  <p:pic>
                    <p:nvPicPr>
                      <p:cNvPr id="0" name=""/>
                      <p:cNvPicPr/>
                      <p:nvPr/>
                    </p:nvPicPr>
                    <p:blipFill>
                      <a:blip r:embed="rId4"/>
                      <a:stretch>
                        <a:fillRect/>
                      </a:stretch>
                    </p:blipFill>
                    <p:spPr>
                      <a:xfrm>
                        <a:off x="1300872" y="1996480"/>
                        <a:ext cx="5072121" cy="3060680"/>
                      </a:xfrm>
                      <a:prstGeom prst="rect">
                        <a:avLst/>
                      </a:prstGeom>
                    </p:spPr>
                  </p:pic>
                </p:oleObj>
              </mc:Fallback>
            </mc:AlternateContent>
          </a:graphicData>
        </a:graphic>
      </p:graphicFrame>
    </p:spTree>
    <p:extLst>
      <p:ext uri="{BB962C8B-B14F-4D97-AF65-F5344CB8AC3E}">
        <p14:creationId xmlns:p14="http://schemas.microsoft.com/office/powerpoint/2010/main" val="21432983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907941"/>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继续：</a:t>
            </a:r>
            <a:endParaRPr lang="en-US" altLang="zh-CN" sz="2400" dirty="0"/>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2874274713"/>
              </p:ext>
            </p:extLst>
          </p:nvPr>
        </p:nvGraphicFramePr>
        <p:xfrm>
          <a:off x="1620466" y="772344"/>
          <a:ext cx="4974405" cy="4300736"/>
        </p:xfrm>
        <a:graphic>
          <a:graphicData uri="http://schemas.openxmlformats.org/presentationml/2006/ole">
            <mc:AlternateContent xmlns:mc="http://schemas.openxmlformats.org/markup-compatibility/2006">
              <mc:Choice xmlns:v="urn:schemas-microsoft-com:vml" Requires="v">
                <p:oleObj r:id="rId3" imgW="7923600" imgH="6831720" progId="">
                  <p:embed/>
                </p:oleObj>
              </mc:Choice>
              <mc:Fallback>
                <p:oleObj r:id="rId3" imgW="7923600" imgH="6831720" progId="">
                  <p:embed/>
                  <p:pic>
                    <p:nvPicPr>
                      <p:cNvPr id="0" name=""/>
                      <p:cNvPicPr/>
                      <p:nvPr/>
                    </p:nvPicPr>
                    <p:blipFill>
                      <a:blip r:embed="rId4"/>
                      <a:stretch>
                        <a:fillRect/>
                      </a:stretch>
                    </p:blipFill>
                    <p:spPr>
                      <a:xfrm>
                        <a:off x="1620466" y="772344"/>
                        <a:ext cx="4974405" cy="4300736"/>
                      </a:xfrm>
                      <a:prstGeom prst="rect">
                        <a:avLst/>
                      </a:prstGeom>
                    </p:spPr>
                  </p:pic>
                </p:oleObj>
              </mc:Fallback>
            </mc:AlternateContent>
          </a:graphicData>
        </a:graphic>
      </p:graphicFrame>
      <p:sp>
        <p:nvSpPr>
          <p:cNvPr id="5" name="矩形 4"/>
          <p:cNvSpPr/>
          <p:nvPr/>
        </p:nvSpPr>
        <p:spPr>
          <a:xfrm>
            <a:off x="6792922" y="1114381"/>
            <a:ext cx="1988852" cy="954107"/>
          </a:xfrm>
          <a:prstGeom prst="rect">
            <a:avLst/>
          </a:prstGeom>
          <a:solidFill>
            <a:schemeClr val="accent2"/>
          </a:solidFill>
        </p:spPr>
        <p:txBody>
          <a:bodyPr wrap="square">
            <a:spAutoFit/>
          </a:bodyPr>
          <a:lstStyle/>
          <a:p>
            <a:r>
              <a:rPr lang="zh-CN" altLang="en-US" sz="1400" dirty="0"/>
              <a:t>第</a:t>
            </a:r>
            <a:r>
              <a:rPr lang="en-US" altLang="zh-CN" sz="1400" dirty="0"/>
              <a:t>17-19</a:t>
            </a:r>
            <a:r>
              <a:rPr lang="zh-CN" altLang="en-US" sz="1400" dirty="0"/>
              <a:t>行使用了标点符号分割器</a:t>
            </a:r>
            <a:r>
              <a:rPr lang="en-US" altLang="zh-CN" sz="1400" dirty="0" err="1"/>
              <a:t>PunktSentenceTokenizer</a:t>
            </a:r>
            <a:r>
              <a:rPr lang="zh-CN" altLang="en-US" sz="1400" dirty="0"/>
              <a:t>将段落分割成句子。</a:t>
            </a:r>
          </a:p>
        </p:txBody>
      </p:sp>
      <p:sp>
        <p:nvSpPr>
          <p:cNvPr id="6" name="矩形 5"/>
          <p:cNvSpPr/>
          <p:nvPr/>
        </p:nvSpPr>
        <p:spPr>
          <a:xfrm>
            <a:off x="6792922" y="2468741"/>
            <a:ext cx="1988852" cy="1815882"/>
          </a:xfrm>
          <a:prstGeom prst="rect">
            <a:avLst/>
          </a:prstGeom>
          <a:solidFill>
            <a:schemeClr val="accent2"/>
          </a:solidFill>
        </p:spPr>
        <p:txBody>
          <a:bodyPr wrap="square">
            <a:spAutoFit/>
          </a:bodyPr>
          <a:lstStyle/>
          <a:p>
            <a:r>
              <a:rPr lang="zh-CN" altLang="en-US" sz="1400" dirty="0"/>
              <a:t>第</a:t>
            </a:r>
            <a:r>
              <a:rPr lang="en-US" altLang="zh-CN" sz="1400" dirty="0"/>
              <a:t>22-23</a:t>
            </a:r>
            <a:r>
              <a:rPr lang="zh-CN" altLang="en-US" sz="1400" dirty="0"/>
              <a:t>行使用句子分割器</a:t>
            </a:r>
            <a:r>
              <a:rPr lang="en-US" altLang="zh-CN" sz="1400" dirty="0" err="1"/>
              <a:t>sent_tokenize</a:t>
            </a:r>
            <a:r>
              <a:rPr lang="zh-CN" altLang="en-US" sz="1400" dirty="0"/>
              <a:t>完成类似的工作。第</a:t>
            </a:r>
            <a:r>
              <a:rPr lang="en-US" altLang="zh-CN" sz="1400" dirty="0"/>
              <a:t>26-28</a:t>
            </a:r>
            <a:r>
              <a:rPr lang="zh-CN" altLang="en-US" sz="1400" dirty="0"/>
              <a:t>行使用了单词分割器</a:t>
            </a:r>
            <a:r>
              <a:rPr lang="en-US" altLang="zh-CN" sz="1400" dirty="0" err="1"/>
              <a:t>word_tokenize</a:t>
            </a:r>
            <a:r>
              <a:rPr lang="zh-CN" altLang="en-US" sz="1400" dirty="0"/>
              <a:t>将句子分割成单词。这些分割器对于非英语的语言文字同样有效。</a:t>
            </a:r>
          </a:p>
        </p:txBody>
      </p:sp>
    </p:spTree>
    <p:extLst>
      <p:ext uri="{BB962C8B-B14F-4D97-AF65-F5344CB8AC3E}">
        <p14:creationId xmlns:p14="http://schemas.microsoft.com/office/powerpoint/2010/main" val="9983361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907941"/>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输出结果：</a:t>
            </a:r>
            <a:endParaRPr lang="en-US" altLang="zh-CN" sz="2400" dirty="0"/>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2043155948"/>
              </p:ext>
            </p:extLst>
          </p:nvPr>
        </p:nvGraphicFramePr>
        <p:xfrm>
          <a:off x="756370" y="1276400"/>
          <a:ext cx="6696744" cy="3632285"/>
        </p:xfrm>
        <a:graphic>
          <a:graphicData uri="http://schemas.openxmlformats.org/presentationml/2006/ole">
            <mc:AlternateContent xmlns:mc="http://schemas.openxmlformats.org/markup-compatibility/2006">
              <mc:Choice xmlns:v="urn:schemas-microsoft-com:vml" Requires="v">
                <p:oleObj r:id="rId3" imgW="9396720" imgH="5079240" progId="">
                  <p:embed/>
                </p:oleObj>
              </mc:Choice>
              <mc:Fallback>
                <p:oleObj r:id="rId3" imgW="9396720" imgH="5079240" progId="">
                  <p:embed/>
                  <p:pic>
                    <p:nvPicPr>
                      <p:cNvPr id="0" name=""/>
                      <p:cNvPicPr/>
                      <p:nvPr/>
                    </p:nvPicPr>
                    <p:blipFill>
                      <a:blip r:embed="rId4"/>
                      <a:stretch>
                        <a:fillRect/>
                      </a:stretch>
                    </p:blipFill>
                    <p:spPr>
                      <a:xfrm>
                        <a:off x="756370" y="1276400"/>
                        <a:ext cx="6696744" cy="3632285"/>
                      </a:xfrm>
                      <a:prstGeom prst="rect">
                        <a:avLst/>
                      </a:prstGeom>
                    </p:spPr>
                  </p:pic>
                </p:oleObj>
              </mc:Fallback>
            </mc:AlternateContent>
          </a:graphicData>
        </a:graphic>
      </p:graphicFrame>
    </p:spTree>
    <p:extLst>
      <p:ext uri="{BB962C8B-B14F-4D97-AF65-F5344CB8AC3E}">
        <p14:creationId xmlns:p14="http://schemas.microsoft.com/office/powerpoint/2010/main" val="15801427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3307715" cy="58356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【知识框架图】</a:t>
            </a:r>
          </a:p>
        </p:txBody>
      </p:sp>
      <p:graphicFrame>
        <p:nvGraphicFramePr>
          <p:cNvPr id="16" name="图示 15"/>
          <p:cNvGraphicFramePr/>
          <p:nvPr>
            <p:extLst>
              <p:ext uri="{D42A27DB-BD31-4B8C-83A1-F6EECF244321}">
                <p14:modId xmlns:p14="http://schemas.microsoft.com/office/powerpoint/2010/main" val="3952371264"/>
              </p:ext>
            </p:extLst>
          </p:nvPr>
        </p:nvGraphicFramePr>
        <p:xfrm>
          <a:off x="1116410" y="988368"/>
          <a:ext cx="6192688" cy="38884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2908489"/>
          </a:xfrm>
          <a:prstGeom prst="rect">
            <a:avLst/>
          </a:prstGeom>
          <a:noFill/>
        </p:spPr>
        <p:txBody>
          <a:bodyPr wrap="square" rtlCol="0" anchor="t">
            <a:spAutoFit/>
          </a:bodyPr>
          <a:lstStyle/>
          <a:p>
            <a:pPr>
              <a:spcBef>
                <a:spcPts val="600"/>
              </a:spcBef>
              <a:buSzPct val="75000"/>
            </a:pPr>
            <a:r>
              <a:rPr lang="en-US" altLang="zh-CN" sz="2400" dirty="0"/>
              <a:t>2. </a:t>
            </a:r>
            <a:r>
              <a:rPr lang="zh-CN" altLang="en-US" sz="2400" dirty="0"/>
              <a:t>词干提取</a:t>
            </a:r>
          </a:p>
          <a:p>
            <a:pPr marL="342900" indent="-342900">
              <a:spcBef>
                <a:spcPts val="600"/>
              </a:spcBef>
              <a:buSzPct val="75000"/>
              <a:buFont typeface="Wingdings" panose="05000000000000000000" pitchFamily="2" charset="2"/>
              <a:buChar char="l"/>
            </a:pPr>
            <a:r>
              <a:rPr lang="zh-CN" altLang="en-US" sz="2400" dirty="0"/>
              <a:t>以英语为例，单词有单、复数形式的变化、时态的变化、语态的变化；还可以通过前缀、后缀生成新词、转换词性。例如</a:t>
            </a:r>
            <a:r>
              <a:rPr lang="en-US" altLang="zh-CN" sz="2400" dirty="0"/>
              <a:t>working</a:t>
            </a:r>
            <a:r>
              <a:rPr lang="zh-CN" altLang="en-US" sz="2400" dirty="0"/>
              <a:t>、</a:t>
            </a:r>
            <a:r>
              <a:rPr lang="en-US" altLang="zh-CN" sz="2400" dirty="0"/>
              <a:t>works</a:t>
            </a:r>
            <a:r>
              <a:rPr lang="zh-CN" altLang="en-US" sz="2400" dirty="0"/>
              <a:t>、</a:t>
            </a:r>
            <a:r>
              <a:rPr lang="en-US" altLang="zh-CN" sz="2400" dirty="0"/>
              <a:t>worked</a:t>
            </a:r>
            <a:r>
              <a:rPr lang="zh-CN" altLang="en-US" sz="2400" dirty="0"/>
              <a:t>的词干同为</a:t>
            </a:r>
            <a:r>
              <a:rPr lang="en-US" altLang="zh-CN" sz="2400" dirty="0"/>
              <a:t>work</a:t>
            </a:r>
            <a:r>
              <a:rPr lang="zh-CN" altLang="en-US" sz="2400" dirty="0"/>
              <a:t>。</a:t>
            </a:r>
          </a:p>
          <a:p>
            <a:pPr marL="342900" indent="-342900">
              <a:spcBef>
                <a:spcPts val="600"/>
              </a:spcBef>
              <a:buSzPct val="75000"/>
              <a:buFont typeface="Wingdings" panose="05000000000000000000" pitchFamily="2" charset="2"/>
              <a:buChar char="l"/>
            </a:pPr>
            <a:r>
              <a:rPr lang="zh-CN" altLang="en-US" sz="2400" dirty="0"/>
              <a:t>词干提取是去除词缀得到词根的过程， </a:t>
            </a:r>
            <a:r>
              <a:rPr lang="en-US" altLang="zh-CN" sz="2400" dirty="0"/>
              <a:t>NLTK</a:t>
            </a:r>
            <a:r>
              <a:rPr lang="zh-CN" altLang="en-US" sz="2400" dirty="0"/>
              <a:t>有一个名为</a:t>
            </a:r>
            <a:r>
              <a:rPr lang="en-US" altLang="zh-CN" sz="2400" dirty="0" err="1"/>
              <a:t>PorterStemmer</a:t>
            </a:r>
            <a:r>
              <a:rPr lang="zh-CN" altLang="en-US" sz="2400" dirty="0"/>
              <a:t>的类来完成这项工作。</a:t>
            </a:r>
            <a:endParaRPr lang="en-US" altLang="zh-CN" sz="2400" dirty="0"/>
          </a:p>
          <a:p>
            <a:pPr marL="342900" indent="-342900">
              <a:spcBef>
                <a:spcPts val="600"/>
              </a:spcBef>
              <a:buSzPct val="75000"/>
              <a:buFont typeface="Wingdings" panose="05000000000000000000" pitchFamily="2" charset="2"/>
              <a:buChar char="l"/>
            </a:pPr>
            <a:r>
              <a:rPr lang="zh-CN" altLang="en-US" sz="2400" dirty="0"/>
              <a:t>下面看看这个算法的应用例子。</a:t>
            </a:r>
          </a:p>
        </p:txBody>
      </p:sp>
    </p:spTree>
    <p:extLst>
      <p:ext uri="{BB962C8B-B14F-4D97-AF65-F5344CB8AC3E}">
        <p14:creationId xmlns:p14="http://schemas.microsoft.com/office/powerpoint/2010/main" val="499619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461665"/>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400" dirty="0"/>
              <a:t>【</a:t>
            </a:r>
            <a:r>
              <a:rPr lang="zh-CN" altLang="en-US" sz="2400" dirty="0"/>
              <a:t>例 </a:t>
            </a:r>
            <a:r>
              <a:rPr lang="en-US" altLang="zh-CN" sz="2400" dirty="0"/>
              <a:t>7-2】</a:t>
            </a:r>
            <a:r>
              <a:rPr lang="zh-CN" altLang="en-US" sz="2400" dirty="0"/>
              <a:t>词干提取案例</a:t>
            </a:r>
          </a:p>
        </p:txBody>
      </p:sp>
      <p:graphicFrame>
        <p:nvGraphicFramePr>
          <p:cNvPr id="2" name="对象 1"/>
          <p:cNvGraphicFramePr>
            <a:graphicFrameLocks noChangeAspect="1"/>
          </p:cNvGraphicFramePr>
          <p:nvPr>
            <p:extLst>
              <p:ext uri="{D42A27DB-BD31-4B8C-83A1-F6EECF244321}">
                <p14:modId xmlns:p14="http://schemas.microsoft.com/office/powerpoint/2010/main" val="252180029"/>
              </p:ext>
            </p:extLst>
          </p:nvPr>
        </p:nvGraphicFramePr>
        <p:xfrm>
          <a:off x="347701" y="1348408"/>
          <a:ext cx="5868048" cy="3528392"/>
        </p:xfrm>
        <a:graphic>
          <a:graphicData uri="http://schemas.openxmlformats.org/presentationml/2006/ole">
            <mc:AlternateContent xmlns:mc="http://schemas.openxmlformats.org/markup-compatibility/2006">
              <mc:Choice xmlns:v="urn:schemas-microsoft-com:vml" Requires="v">
                <p:oleObj r:id="rId3" imgW="7390440" imgH="4444200" progId="">
                  <p:embed/>
                </p:oleObj>
              </mc:Choice>
              <mc:Fallback>
                <p:oleObj r:id="rId3" imgW="7390440" imgH="4444200" progId="">
                  <p:embed/>
                  <p:pic>
                    <p:nvPicPr>
                      <p:cNvPr id="0" name=""/>
                      <p:cNvPicPr/>
                      <p:nvPr/>
                    </p:nvPicPr>
                    <p:blipFill>
                      <a:blip r:embed="rId4"/>
                      <a:stretch>
                        <a:fillRect/>
                      </a:stretch>
                    </p:blipFill>
                    <p:spPr>
                      <a:xfrm>
                        <a:off x="347701" y="1348408"/>
                        <a:ext cx="5868048" cy="3528392"/>
                      </a:xfrm>
                      <a:prstGeom prst="rect">
                        <a:avLst/>
                      </a:prstGeom>
                    </p:spPr>
                  </p:pic>
                </p:oleObj>
              </mc:Fallback>
            </mc:AlternateContent>
          </a:graphicData>
        </a:graphic>
      </p:graphicFrame>
    </p:spTree>
    <p:extLst>
      <p:ext uri="{BB962C8B-B14F-4D97-AF65-F5344CB8AC3E}">
        <p14:creationId xmlns:p14="http://schemas.microsoft.com/office/powerpoint/2010/main" val="3935876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1538883"/>
          </a:xfrm>
          <a:prstGeom prst="rect">
            <a:avLst/>
          </a:prstGeom>
          <a:noFill/>
        </p:spPr>
        <p:txBody>
          <a:bodyPr wrap="square" rtlCol="0" anchor="t">
            <a:spAutoFit/>
          </a:bodyPr>
          <a:lstStyle/>
          <a:p>
            <a:pPr>
              <a:spcBef>
                <a:spcPts val="600"/>
              </a:spcBef>
              <a:buSzPct val="75000"/>
            </a:pPr>
            <a:r>
              <a:rPr lang="en-US" altLang="zh-CN" sz="2400" dirty="0"/>
              <a:t>3. </a:t>
            </a:r>
            <a:r>
              <a:rPr lang="zh-CN" altLang="en-US" sz="2400" dirty="0"/>
              <a:t>同义词和反义词处理</a:t>
            </a:r>
          </a:p>
          <a:p>
            <a:pPr marL="342900" indent="-342900">
              <a:spcBef>
                <a:spcPts val="600"/>
              </a:spcBef>
              <a:buSzPct val="75000"/>
              <a:buFont typeface="Wingdings" panose="05000000000000000000" pitchFamily="2" charset="2"/>
              <a:buChar char="l"/>
            </a:pPr>
            <a:r>
              <a:rPr lang="en-US" altLang="zh-CN" sz="2000" dirty="0"/>
              <a:t>WordNet</a:t>
            </a:r>
            <a:r>
              <a:rPr lang="zh-CN" altLang="en-US" sz="2000" dirty="0"/>
              <a:t>是</a:t>
            </a:r>
            <a:r>
              <a:rPr lang="en-US" altLang="zh-CN" sz="2000" dirty="0"/>
              <a:t>NLTK</a:t>
            </a:r>
            <a:r>
              <a:rPr lang="zh-CN" altLang="en-US" sz="2000" dirty="0"/>
              <a:t>中一个为自然语言处理而建立的数据库，它包括同义、反义词组和单词的定义。类似于一个英语语言词典。</a:t>
            </a:r>
          </a:p>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7-3】</a:t>
            </a:r>
            <a:r>
              <a:rPr lang="zh-CN" altLang="en-US" sz="2000" dirty="0"/>
              <a:t>可以获取某个给定单词的定义、示例，查询同义、反义词。</a:t>
            </a:r>
          </a:p>
        </p:txBody>
      </p:sp>
      <p:graphicFrame>
        <p:nvGraphicFramePr>
          <p:cNvPr id="2" name="对象 1"/>
          <p:cNvGraphicFramePr>
            <a:graphicFrameLocks noChangeAspect="1"/>
          </p:cNvGraphicFramePr>
          <p:nvPr>
            <p:extLst>
              <p:ext uri="{D42A27DB-BD31-4B8C-83A1-F6EECF244321}">
                <p14:modId xmlns:p14="http://schemas.microsoft.com/office/powerpoint/2010/main" val="1934568532"/>
              </p:ext>
            </p:extLst>
          </p:nvPr>
        </p:nvGraphicFramePr>
        <p:xfrm>
          <a:off x="540346" y="2428528"/>
          <a:ext cx="5190306" cy="2498541"/>
        </p:xfrm>
        <a:graphic>
          <a:graphicData uri="http://schemas.openxmlformats.org/presentationml/2006/ole">
            <mc:AlternateContent xmlns:mc="http://schemas.openxmlformats.org/markup-compatibility/2006">
              <mc:Choice xmlns:v="urn:schemas-microsoft-com:vml" Requires="v">
                <p:oleObj r:id="rId3" imgW="6780600" imgH="3263400" progId="">
                  <p:embed/>
                </p:oleObj>
              </mc:Choice>
              <mc:Fallback>
                <p:oleObj r:id="rId3" imgW="6780600" imgH="3263400" progId="">
                  <p:embed/>
                  <p:pic>
                    <p:nvPicPr>
                      <p:cNvPr id="0" name=""/>
                      <p:cNvPicPr/>
                      <p:nvPr/>
                    </p:nvPicPr>
                    <p:blipFill>
                      <a:blip r:embed="rId4"/>
                      <a:stretch>
                        <a:fillRect/>
                      </a:stretch>
                    </p:blipFill>
                    <p:spPr>
                      <a:xfrm>
                        <a:off x="540346" y="2428528"/>
                        <a:ext cx="5190306" cy="2498541"/>
                      </a:xfrm>
                      <a:prstGeom prst="rect">
                        <a:avLst/>
                      </a:prstGeom>
                    </p:spPr>
                  </p:pic>
                </p:oleObj>
              </mc:Fallback>
            </mc:AlternateContent>
          </a:graphicData>
        </a:graphic>
      </p:graphicFrame>
    </p:spTree>
    <p:extLst>
      <p:ext uri="{BB962C8B-B14F-4D97-AF65-F5344CB8AC3E}">
        <p14:creationId xmlns:p14="http://schemas.microsoft.com/office/powerpoint/2010/main" val="3374422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907941"/>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继续：</a:t>
            </a:r>
            <a:endParaRPr lang="en-US" altLang="zh-CN" sz="2400" dirty="0"/>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3664388082"/>
              </p:ext>
            </p:extLst>
          </p:nvPr>
        </p:nvGraphicFramePr>
        <p:xfrm>
          <a:off x="1548458" y="844352"/>
          <a:ext cx="4320480" cy="4184670"/>
        </p:xfrm>
        <a:graphic>
          <a:graphicData uri="http://schemas.openxmlformats.org/presentationml/2006/ole">
            <mc:AlternateContent xmlns:mc="http://schemas.openxmlformats.org/markup-compatibility/2006">
              <mc:Choice xmlns:v="urn:schemas-microsoft-com:vml" Requires="v">
                <p:oleObj r:id="rId3" imgW="6437880" imgH="6221880" progId="">
                  <p:embed/>
                </p:oleObj>
              </mc:Choice>
              <mc:Fallback>
                <p:oleObj r:id="rId3" imgW="6437880" imgH="6221880" progId="">
                  <p:embed/>
                  <p:pic>
                    <p:nvPicPr>
                      <p:cNvPr id="0" name=""/>
                      <p:cNvPicPr/>
                      <p:nvPr/>
                    </p:nvPicPr>
                    <p:blipFill>
                      <a:blip r:embed="rId4"/>
                      <a:stretch>
                        <a:fillRect/>
                      </a:stretch>
                    </p:blipFill>
                    <p:spPr>
                      <a:xfrm>
                        <a:off x="1548458" y="844352"/>
                        <a:ext cx="4320480" cy="4184670"/>
                      </a:xfrm>
                      <a:prstGeom prst="rect">
                        <a:avLst/>
                      </a:prstGeom>
                    </p:spPr>
                  </p:pic>
                </p:oleObj>
              </mc:Fallback>
            </mc:AlternateContent>
          </a:graphicData>
        </a:graphic>
      </p:graphicFrame>
    </p:spTree>
    <p:extLst>
      <p:ext uri="{BB962C8B-B14F-4D97-AF65-F5344CB8AC3E}">
        <p14:creationId xmlns:p14="http://schemas.microsoft.com/office/powerpoint/2010/main" val="8824675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907941"/>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输出结果：</a:t>
            </a:r>
            <a:endParaRPr lang="en-US" altLang="zh-CN" sz="2400" dirty="0"/>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2774070997"/>
              </p:ext>
            </p:extLst>
          </p:nvPr>
        </p:nvGraphicFramePr>
        <p:xfrm>
          <a:off x="540346" y="1348408"/>
          <a:ext cx="6624736" cy="2777833"/>
        </p:xfrm>
        <a:graphic>
          <a:graphicData uri="http://schemas.openxmlformats.org/presentationml/2006/ole">
            <mc:AlternateContent xmlns:mc="http://schemas.openxmlformats.org/markup-compatibility/2006">
              <mc:Choice xmlns:v="urn:schemas-microsoft-com:vml" Requires="v">
                <p:oleObj r:id="rId3" imgW="9561600" imgH="3999960" progId="">
                  <p:embed/>
                </p:oleObj>
              </mc:Choice>
              <mc:Fallback>
                <p:oleObj r:id="rId3" imgW="9561600" imgH="3999960" progId="">
                  <p:embed/>
                  <p:pic>
                    <p:nvPicPr>
                      <p:cNvPr id="0" name=""/>
                      <p:cNvPicPr/>
                      <p:nvPr/>
                    </p:nvPicPr>
                    <p:blipFill>
                      <a:blip r:embed="rId4"/>
                      <a:stretch>
                        <a:fillRect/>
                      </a:stretch>
                    </p:blipFill>
                    <p:spPr>
                      <a:xfrm>
                        <a:off x="540346" y="1348408"/>
                        <a:ext cx="6624736" cy="2777833"/>
                      </a:xfrm>
                      <a:prstGeom prst="rect">
                        <a:avLst/>
                      </a:prstGeom>
                    </p:spPr>
                  </p:pic>
                </p:oleObj>
              </mc:Fallback>
            </mc:AlternateContent>
          </a:graphicData>
        </a:graphic>
      </p:graphicFrame>
    </p:spTree>
    <p:extLst>
      <p:ext uri="{BB962C8B-B14F-4D97-AF65-F5344CB8AC3E}">
        <p14:creationId xmlns:p14="http://schemas.microsoft.com/office/powerpoint/2010/main" val="18273155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2092881"/>
          </a:xfrm>
          <a:prstGeom prst="rect">
            <a:avLst/>
          </a:prstGeom>
          <a:noFill/>
        </p:spPr>
        <p:txBody>
          <a:bodyPr wrap="square" rtlCol="0" anchor="t">
            <a:spAutoFit/>
          </a:bodyPr>
          <a:lstStyle/>
          <a:p>
            <a:pPr>
              <a:spcBef>
                <a:spcPts val="600"/>
              </a:spcBef>
              <a:buSzPct val="75000"/>
            </a:pPr>
            <a:r>
              <a:rPr lang="en-US" altLang="zh-CN" sz="2400" b="1" dirty="0"/>
              <a:t>2.2 </a:t>
            </a:r>
            <a:r>
              <a:rPr lang="zh-CN" altLang="en-US" sz="2400" b="1" dirty="0"/>
              <a:t>中文处理</a:t>
            </a:r>
          </a:p>
          <a:p>
            <a:pPr marL="342900" indent="-342900">
              <a:spcBef>
                <a:spcPts val="600"/>
              </a:spcBef>
              <a:buSzPct val="75000"/>
              <a:buFont typeface="Wingdings" panose="05000000000000000000" pitchFamily="2" charset="2"/>
              <a:buChar char="l"/>
            </a:pPr>
            <a:r>
              <a:rPr lang="zh-CN" altLang="en-US" sz="2400" dirty="0"/>
              <a:t>中文分词是中文文本处理的一个基础步骤。不同于英文的是，中文句子中没有词的界限，因此在进行中文自然语言处理时，通常需要先进行分词。</a:t>
            </a:r>
            <a:endParaRPr lang="en-US" altLang="zh-CN" sz="2400" dirty="0"/>
          </a:p>
          <a:p>
            <a:pPr marL="342900" indent="-342900">
              <a:spcBef>
                <a:spcPts val="600"/>
              </a:spcBef>
              <a:buSzPct val="75000"/>
              <a:buFont typeface="Wingdings" panose="05000000000000000000" pitchFamily="2" charset="2"/>
              <a:buChar char="l"/>
            </a:pPr>
            <a:r>
              <a:rPr lang="zh-CN" altLang="en-US" sz="2400" dirty="0"/>
              <a:t>分好的词再组合成词组，作为后续句子分析和处理的基础。</a:t>
            </a:r>
          </a:p>
        </p:txBody>
      </p:sp>
    </p:spTree>
    <p:extLst>
      <p:ext uri="{BB962C8B-B14F-4D97-AF65-F5344CB8AC3E}">
        <p14:creationId xmlns:p14="http://schemas.microsoft.com/office/powerpoint/2010/main" val="36449572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3462486"/>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分词效果将直接影响词性、句法树等模块的效果。看一个简单的中文句子：</a:t>
            </a:r>
            <a:endParaRPr lang="en-US" altLang="zh-CN" sz="2400" dirty="0"/>
          </a:p>
          <a:p>
            <a:pPr>
              <a:spcBef>
                <a:spcPts val="600"/>
              </a:spcBef>
              <a:buSzPct val="75000"/>
            </a:pPr>
            <a:r>
              <a:rPr lang="en-US" altLang="zh-CN" sz="2400" dirty="0"/>
              <a:t>   </a:t>
            </a:r>
            <a:r>
              <a:rPr lang="zh-CN" altLang="en-US" sz="2400" dirty="0">
                <a:solidFill>
                  <a:srgbClr val="FF0000"/>
                </a:solidFill>
              </a:rPr>
              <a:t>北京大学毕业生于昨日来</a:t>
            </a:r>
            <a:r>
              <a:rPr lang="en-US" altLang="zh-CN" sz="2400" dirty="0">
                <a:solidFill>
                  <a:srgbClr val="FF0000"/>
                </a:solidFill>
              </a:rPr>
              <a:t>Python</a:t>
            </a:r>
            <a:r>
              <a:rPr lang="zh-CN" altLang="en-US" sz="2400" dirty="0">
                <a:solidFill>
                  <a:srgbClr val="FF0000"/>
                </a:solidFill>
              </a:rPr>
              <a:t>公司应聘</a:t>
            </a:r>
            <a:endParaRPr lang="en-US" altLang="zh-CN" sz="2400" dirty="0"/>
          </a:p>
          <a:p>
            <a:pPr>
              <a:spcBef>
                <a:spcPts val="600"/>
              </a:spcBef>
              <a:buSzPct val="75000"/>
            </a:pPr>
            <a:endParaRPr lang="en-US" altLang="zh-CN" sz="800" dirty="0"/>
          </a:p>
          <a:p>
            <a:pPr marL="342900" indent="-342900">
              <a:spcBef>
                <a:spcPts val="600"/>
              </a:spcBef>
              <a:buSzPct val="75000"/>
              <a:buFont typeface="Wingdings" panose="05000000000000000000" pitchFamily="2" charset="2"/>
              <a:buChar char="l"/>
            </a:pPr>
            <a:r>
              <a:rPr lang="zh-CN" altLang="en-US" sz="2400" dirty="0"/>
              <a:t>这样的句子正常地理解应该是这样：</a:t>
            </a:r>
            <a:endParaRPr lang="en-US" altLang="zh-CN" sz="2400" dirty="0"/>
          </a:p>
          <a:p>
            <a:pPr>
              <a:spcBef>
                <a:spcPts val="600"/>
              </a:spcBef>
              <a:buSzPct val="75000"/>
            </a:pPr>
            <a:r>
              <a:rPr lang="zh-CN" altLang="en-US" sz="2400" dirty="0"/>
              <a:t>    北京大学</a:t>
            </a:r>
            <a:r>
              <a:rPr lang="en-US" altLang="zh-CN" sz="2400" dirty="0"/>
              <a:t>/</a:t>
            </a:r>
            <a:r>
              <a:rPr lang="zh-CN" altLang="en-US" sz="2400" dirty="0"/>
              <a:t>毕业生</a:t>
            </a:r>
            <a:r>
              <a:rPr lang="en-US" altLang="zh-CN" sz="2400" dirty="0"/>
              <a:t>/</a:t>
            </a:r>
            <a:r>
              <a:rPr lang="zh-CN" altLang="en-US" sz="2400" dirty="0"/>
              <a:t>于</a:t>
            </a:r>
            <a:r>
              <a:rPr lang="en-US" altLang="zh-CN" sz="2400" dirty="0"/>
              <a:t>/</a:t>
            </a:r>
            <a:r>
              <a:rPr lang="zh-CN" altLang="en-US" sz="2400" dirty="0"/>
              <a:t>昨日</a:t>
            </a:r>
            <a:r>
              <a:rPr lang="en-US" altLang="zh-CN" sz="2400" dirty="0"/>
              <a:t>/</a:t>
            </a:r>
            <a:r>
              <a:rPr lang="zh-CN" altLang="en-US" sz="2400" dirty="0"/>
              <a:t>来</a:t>
            </a:r>
            <a:r>
              <a:rPr lang="en-US" altLang="zh-CN" sz="2400" dirty="0"/>
              <a:t>/Python</a:t>
            </a:r>
            <a:r>
              <a:rPr lang="zh-CN" altLang="en-US" sz="2400" dirty="0"/>
              <a:t>公司</a:t>
            </a:r>
            <a:r>
              <a:rPr lang="en-US" altLang="zh-CN" sz="2400" dirty="0"/>
              <a:t>/</a:t>
            </a:r>
            <a:r>
              <a:rPr lang="zh-CN" altLang="en-US" sz="2400" dirty="0"/>
              <a:t>应聘</a:t>
            </a:r>
            <a:endParaRPr lang="en-US" altLang="zh-CN" sz="2400" dirty="0"/>
          </a:p>
          <a:p>
            <a:pPr>
              <a:spcBef>
                <a:spcPts val="600"/>
              </a:spcBef>
              <a:buSzPct val="75000"/>
            </a:pPr>
            <a:endParaRPr lang="en-US" altLang="zh-CN" sz="800" dirty="0"/>
          </a:p>
          <a:p>
            <a:pPr marL="342900" indent="-342900">
              <a:spcBef>
                <a:spcPts val="600"/>
              </a:spcBef>
              <a:buSzPct val="75000"/>
              <a:buFont typeface="Wingdings" panose="05000000000000000000" pitchFamily="2" charset="2"/>
              <a:buChar char="l"/>
            </a:pPr>
            <a:r>
              <a:rPr lang="zh-CN" altLang="en-US" sz="2400" dirty="0"/>
              <a:t>但是对于计算机来说，划分成：</a:t>
            </a:r>
            <a:endParaRPr lang="en-US" altLang="zh-CN" sz="2400" dirty="0"/>
          </a:p>
          <a:p>
            <a:pPr>
              <a:spcBef>
                <a:spcPts val="600"/>
              </a:spcBef>
              <a:buSzPct val="75000"/>
            </a:pPr>
            <a:r>
              <a:rPr lang="zh-CN" altLang="en-US" sz="2400" dirty="0"/>
              <a:t>    北京</a:t>
            </a:r>
            <a:r>
              <a:rPr lang="en-US" altLang="zh-CN" sz="2400" dirty="0"/>
              <a:t>/</a:t>
            </a:r>
            <a:r>
              <a:rPr lang="zh-CN" altLang="en-US" sz="2400" dirty="0"/>
              <a:t>大学毕业生</a:t>
            </a:r>
            <a:r>
              <a:rPr lang="en-US" altLang="zh-CN" sz="2400" dirty="0"/>
              <a:t>/</a:t>
            </a:r>
            <a:r>
              <a:rPr lang="zh-CN" altLang="en-US" sz="2400" dirty="0"/>
              <a:t>于昨日（人名）</a:t>
            </a:r>
            <a:r>
              <a:rPr lang="en-US" altLang="zh-CN" sz="2400" dirty="0"/>
              <a:t>/</a:t>
            </a:r>
            <a:r>
              <a:rPr lang="zh-CN" altLang="en-US" sz="2400" dirty="0"/>
              <a:t>来</a:t>
            </a:r>
            <a:r>
              <a:rPr lang="en-US" altLang="zh-CN" sz="2400" dirty="0"/>
              <a:t>/Python</a:t>
            </a:r>
            <a:r>
              <a:rPr lang="zh-CN" altLang="en-US" sz="2400" dirty="0"/>
              <a:t>公司</a:t>
            </a:r>
            <a:r>
              <a:rPr lang="en-US" altLang="zh-CN" sz="2400" dirty="0"/>
              <a:t>/</a:t>
            </a:r>
            <a:r>
              <a:rPr lang="zh-CN" altLang="en-US" sz="2400" dirty="0"/>
              <a:t>应聘</a:t>
            </a:r>
            <a:endParaRPr lang="en-US" altLang="zh-CN" sz="2400" dirty="0"/>
          </a:p>
        </p:txBody>
      </p:sp>
    </p:spTree>
    <p:extLst>
      <p:ext uri="{BB962C8B-B14F-4D97-AF65-F5344CB8AC3E}">
        <p14:creationId xmlns:p14="http://schemas.microsoft.com/office/powerpoint/2010/main" val="30186829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3647152"/>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在中文环境下，我们主要利用基于统计结果进行中文分词。首先对海量的中文语料库进行统计，得到词语与词语组合的出现概率；然后按照这个概率的高低，对待分析的句子中的词和词的组合进行取舍。</a:t>
            </a:r>
          </a:p>
          <a:p>
            <a:pPr marL="342900" indent="-342900">
              <a:spcBef>
                <a:spcPts val="600"/>
              </a:spcBef>
              <a:buSzPct val="75000"/>
              <a:buFont typeface="Wingdings" panose="05000000000000000000" pitchFamily="2" charset="2"/>
              <a:buChar char="l"/>
            </a:pPr>
            <a:r>
              <a:rPr lang="zh-CN" altLang="en-US" sz="2400" dirty="0"/>
              <a:t>目前，有不少可以对中文或其他语言进行分词的工具。 </a:t>
            </a:r>
            <a:r>
              <a:rPr lang="en-US" altLang="zh-CN" sz="2400" dirty="0" err="1"/>
              <a:t>jieba</a:t>
            </a:r>
            <a:r>
              <a:rPr lang="zh-CN" altLang="en-US" sz="2400" dirty="0"/>
              <a:t>分词工具是其中较为常用的一种。</a:t>
            </a:r>
            <a:endParaRPr lang="en-US" altLang="zh-CN" sz="2400" dirty="0"/>
          </a:p>
          <a:p>
            <a:pPr marL="342900" indent="-342900">
              <a:spcBef>
                <a:spcPts val="600"/>
              </a:spcBef>
              <a:buSzPct val="75000"/>
              <a:buFont typeface="Wingdings" panose="05000000000000000000" pitchFamily="2" charset="2"/>
              <a:buChar char="l"/>
            </a:pPr>
            <a:r>
              <a:rPr lang="en-US" altLang="zh-CN" sz="2400" dirty="0" err="1"/>
              <a:t>jieba</a:t>
            </a:r>
            <a:r>
              <a:rPr lang="zh-CN" altLang="en-US" sz="2400" dirty="0"/>
              <a:t>项目在</a:t>
            </a:r>
            <a:r>
              <a:rPr lang="en-US" altLang="zh-CN" sz="2400" dirty="0"/>
              <a:t>Python</a:t>
            </a:r>
            <a:r>
              <a:rPr lang="zh-CN" altLang="en-US" sz="2400" dirty="0"/>
              <a:t>的官网地址是：</a:t>
            </a:r>
            <a:r>
              <a:rPr lang="en-US" altLang="zh-CN" sz="2400" dirty="0"/>
              <a:t>https://pypi.python.org/pypi/jieba/ </a:t>
            </a:r>
          </a:p>
          <a:p>
            <a:pPr marL="342900" indent="-342900">
              <a:spcBef>
                <a:spcPts val="600"/>
              </a:spcBef>
              <a:buSzPct val="75000"/>
              <a:buFont typeface="Wingdings" panose="05000000000000000000" pitchFamily="2" charset="2"/>
              <a:buChar char="l"/>
            </a:pPr>
            <a:r>
              <a:rPr lang="zh-CN" altLang="en-US" sz="2400" dirty="0"/>
              <a:t>项目主页是：</a:t>
            </a:r>
            <a:r>
              <a:rPr lang="en-US" altLang="zh-CN" sz="2400" dirty="0"/>
              <a:t>https://github.com/fxsjy/jieba </a:t>
            </a:r>
            <a:endParaRPr lang="zh-CN" altLang="en-US" sz="2400" dirty="0"/>
          </a:p>
        </p:txBody>
      </p:sp>
    </p:spTree>
    <p:extLst>
      <p:ext uri="{BB962C8B-B14F-4D97-AF65-F5344CB8AC3E}">
        <p14:creationId xmlns:p14="http://schemas.microsoft.com/office/powerpoint/2010/main" val="6212348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2693045"/>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进入</a:t>
            </a:r>
            <a:r>
              <a:rPr lang="en-US" altLang="zh-CN" sz="2400" dirty="0"/>
              <a:t>Python</a:t>
            </a:r>
            <a:r>
              <a:rPr lang="zh-CN" altLang="en-US" sz="2400" dirty="0"/>
              <a:t>命令行后，执行以下命令。</a:t>
            </a:r>
            <a:endParaRPr lang="en-US" altLang="zh-CN" sz="2400" dirty="0"/>
          </a:p>
          <a:p>
            <a:pPr marL="342900" indent="-342900">
              <a:spcBef>
                <a:spcPts val="600"/>
              </a:spcBef>
              <a:buSzPct val="75000"/>
              <a:buFont typeface="Wingdings" panose="05000000000000000000" pitchFamily="2" charset="2"/>
              <a:buChar char="l"/>
            </a:pPr>
            <a:r>
              <a:rPr lang="zh-CN" altLang="en-US" sz="2400" dirty="0"/>
              <a:t>可通过网络安装好</a:t>
            </a:r>
            <a:r>
              <a:rPr lang="en-US" altLang="zh-CN" sz="2400" dirty="0" err="1"/>
              <a:t>jieba</a:t>
            </a:r>
            <a:r>
              <a:rPr lang="zh-CN" altLang="en-US" sz="2400" dirty="0"/>
              <a:t>分词工具：</a:t>
            </a:r>
            <a:endParaRPr lang="en-US" altLang="zh-CN" sz="2400" dirty="0"/>
          </a:p>
          <a:p>
            <a:pPr>
              <a:spcBef>
                <a:spcPts val="600"/>
              </a:spcBef>
              <a:buSzPct val="75000"/>
            </a:pPr>
            <a:r>
              <a:rPr lang="en-US" altLang="zh-CN" sz="2400" dirty="0"/>
              <a:t>              </a:t>
            </a:r>
            <a:r>
              <a:rPr lang="en-US" altLang="zh-CN" sz="2400" dirty="0" err="1">
                <a:solidFill>
                  <a:srgbClr val="FF0000"/>
                </a:solidFill>
              </a:rPr>
              <a:t>easy_install</a:t>
            </a:r>
            <a:r>
              <a:rPr lang="en-US" altLang="zh-CN" sz="2400" dirty="0">
                <a:solidFill>
                  <a:srgbClr val="FF0000"/>
                </a:solidFill>
              </a:rPr>
              <a:t> </a:t>
            </a:r>
            <a:r>
              <a:rPr lang="en-US" altLang="zh-CN" sz="2400" dirty="0" err="1">
                <a:solidFill>
                  <a:srgbClr val="FF0000"/>
                </a:solidFill>
              </a:rPr>
              <a:t>jieba</a:t>
            </a:r>
            <a:r>
              <a:rPr lang="en-US" altLang="zh-CN" sz="2400" dirty="0">
                <a:solidFill>
                  <a:srgbClr val="FF0000"/>
                </a:solidFill>
              </a:rPr>
              <a:t> </a:t>
            </a:r>
          </a:p>
          <a:p>
            <a:pPr marL="342900" indent="-342900">
              <a:spcBef>
                <a:spcPts val="600"/>
              </a:spcBef>
              <a:buSzPct val="75000"/>
              <a:buFont typeface="Wingdings" panose="05000000000000000000" pitchFamily="2" charset="2"/>
              <a:buChar char="l"/>
            </a:pPr>
            <a:r>
              <a:rPr lang="zh-CN" altLang="en-US" sz="2400" dirty="0"/>
              <a:t>或者 </a:t>
            </a:r>
            <a:r>
              <a:rPr lang="en-US" altLang="zh-CN" sz="2400" dirty="0"/>
              <a:t>:</a:t>
            </a:r>
          </a:p>
          <a:p>
            <a:pPr>
              <a:spcBef>
                <a:spcPts val="600"/>
              </a:spcBef>
              <a:buSzPct val="75000"/>
            </a:pPr>
            <a:r>
              <a:rPr lang="en-US" altLang="zh-CN" sz="2400" dirty="0"/>
              <a:t>               </a:t>
            </a:r>
            <a:r>
              <a:rPr lang="en-US" altLang="zh-CN" sz="2400" dirty="0">
                <a:solidFill>
                  <a:srgbClr val="FF0000"/>
                </a:solidFill>
              </a:rPr>
              <a:t>pip install </a:t>
            </a:r>
            <a:r>
              <a:rPr lang="en-US" altLang="zh-CN" sz="2400" dirty="0" err="1">
                <a:solidFill>
                  <a:srgbClr val="FF0000"/>
                </a:solidFill>
              </a:rPr>
              <a:t>jieba</a:t>
            </a:r>
            <a:r>
              <a:rPr lang="en-US" altLang="zh-CN" sz="2400" dirty="0">
                <a:solidFill>
                  <a:srgbClr val="FF0000"/>
                </a:solidFill>
              </a:rPr>
              <a:t> / pip3 install </a:t>
            </a:r>
            <a:r>
              <a:rPr lang="en-US" altLang="zh-CN" sz="2400" dirty="0" err="1">
                <a:solidFill>
                  <a:srgbClr val="FF0000"/>
                </a:solidFill>
              </a:rPr>
              <a:t>jieba</a:t>
            </a:r>
            <a:endParaRPr lang="zh-CN" altLang="en-US" sz="2400" dirty="0">
              <a:solidFill>
                <a:srgbClr val="FF0000"/>
              </a:solidFill>
            </a:endParaRPr>
          </a:p>
          <a:p>
            <a:pPr lvl="0">
              <a:spcBef>
                <a:spcPts val="600"/>
              </a:spcBef>
              <a:buSzPct val="75000"/>
            </a:pPr>
            <a:endParaRPr lang="zh-CN" altLang="en-US" sz="2400" dirty="0"/>
          </a:p>
        </p:txBody>
      </p:sp>
    </p:spTree>
    <p:extLst>
      <p:ext uri="{BB962C8B-B14F-4D97-AF65-F5344CB8AC3E}">
        <p14:creationId xmlns:p14="http://schemas.microsoft.com/office/powerpoint/2010/main" val="1708036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3354765"/>
          </a:xfrm>
          <a:prstGeom prst="rect">
            <a:avLst/>
          </a:prstGeom>
          <a:noFill/>
        </p:spPr>
        <p:txBody>
          <a:bodyPr wrap="square" rtlCol="0" anchor="t">
            <a:spAutoFit/>
          </a:bodyPr>
          <a:lstStyle/>
          <a:p>
            <a:pPr>
              <a:spcBef>
                <a:spcPts val="600"/>
              </a:spcBef>
              <a:buSzPct val="75000"/>
            </a:pPr>
            <a:r>
              <a:rPr lang="en-US" altLang="zh-CN" sz="2400" dirty="0" err="1"/>
              <a:t>jieba</a:t>
            </a:r>
            <a:r>
              <a:rPr lang="zh-CN" altLang="en-US" sz="2400" dirty="0"/>
              <a:t>分词分为三种模式：</a:t>
            </a:r>
          </a:p>
          <a:p>
            <a:pPr marL="342900" indent="-342900">
              <a:spcBef>
                <a:spcPts val="600"/>
              </a:spcBef>
              <a:buSzPct val="75000"/>
              <a:buFont typeface="Wingdings" panose="05000000000000000000" pitchFamily="2" charset="2"/>
              <a:buChar char="l"/>
            </a:pPr>
            <a:r>
              <a:rPr lang="en-US" altLang="zh-CN" sz="2400" dirty="0"/>
              <a:t>1.</a:t>
            </a:r>
            <a:r>
              <a:rPr lang="zh-CN" altLang="en-US" sz="2400" dirty="0"/>
              <a:t>精确模式（默认）：试图将句子最精确地切开，适合文本分析；</a:t>
            </a:r>
          </a:p>
          <a:p>
            <a:pPr marL="342900" indent="-342900">
              <a:spcBef>
                <a:spcPts val="600"/>
              </a:spcBef>
              <a:buSzPct val="75000"/>
              <a:buFont typeface="Wingdings" panose="05000000000000000000" pitchFamily="2" charset="2"/>
              <a:buChar char="l"/>
            </a:pPr>
            <a:r>
              <a:rPr lang="en-US" altLang="zh-CN" sz="2400" dirty="0"/>
              <a:t>2.</a:t>
            </a:r>
            <a:r>
              <a:rPr lang="zh-CN" altLang="en-US" sz="2400" dirty="0"/>
              <a:t>全模式：把句子中所有的可以成词的词语都扫描出来，速度非常快，但是不能解决歧义；</a:t>
            </a:r>
          </a:p>
          <a:p>
            <a:pPr marL="342900" indent="-342900">
              <a:spcBef>
                <a:spcPts val="600"/>
              </a:spcBef>
              <a:buSzPct val="75000"/>
              <a:buFont typeface="Wingdings" panose="05000000000000000000" pitchFamily="2" charset="2"/>
              <a:buChar char="l"/>
            </a:pPr>
            <a:r>
              <a:rPr lang="en-US" altLang="zh-CN" sz="2400" dirty="0"/>
              <a:t>3.</a:t>
            </a:r>
            <a:r>
              <a:rPr lang="zh-CN" altLang="en-US" sz="2400" dirty="0"/>
              <a:t>搜索引擎模式：在精确模式的基础上，对长词再次切分，提高召回率，适合用于搜索引擎分词。</a:t>
            </a:r>
          </a:p>
          <a:p>
            <a:pPr marL="342900" lvl="0" indent="-342900">
              <a:spcBef>
                <a:spcPts val="600"/>
              </a:spcBef>
              <a:buSzPct val="75000"/>
              <a:buFont typeface="Wingdings" panose="05000000000000000000" pitchFamily="2" charset="2"/>
              <a:buChar char="l"/>
            </a:pPr>
            <a:endParaRPr lang="zh-CN" altLang="en-US" sz="2400" dirty="0"/>
          </a:p>
        </p:txBody>
      </p:sp>
    </p:spTree>
    <p:extLst>
      <p:ext uri="{BB962C8B-B14F-4D97-AF65-F5344CB8AC3E}">
        <p14:creationId xmlns:p14="http://schemas.microsoft.com/office/powerpoint/2010/main" val="38988105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2887329" cy="58477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本章学习目标</a:t>
            </a:r>
          </a:p>
        </p:txBody>
      </p:sp>
      <p:sp>
        <p:nvSpPr>
          <p:cNvPr id="2" name="文本框 1"/>
          <p:cNvSpPr txBox="1"/>
          <p:nvPr/>
        </p:nvSpPr>
        <p:spPr>
          <a:xfrm>
            <a:off x="720725" y="1075055"/>
            <a:ext cx="8002270" cy="2573590"/>
          </a:xfrm>
          <a:prstGeom prst="rect">
            <a:avLst/>
          </a:prstGeom>
          <a:noFill/>
        </p:spPr>
        <p:txBody>
          <a:bodyPr wrap="square" rtlCol="0" anchor="t">
            <a:spAutoFit/>
          </a:bodyPr>
          <a:lstStyle/>
          <a:p>
            <a:pPr marL="457200" lvl="0" indent="-457200">
              <a:lnSpc>
                <a:spcPct val="150000"/>
              </a:lnSpc>
              <a:buFont typeface="+mj-lt"/>
              <a:buAutoNum type="arabicPeriod"/>
            </a:pPr>
            <a:r>
              <a:rPr lang="zh-CN" altLang="en-US" sz="2200" dirty="0"/>
              <a:t>分词的概念与基本方法。</a:t>
            </a:r>
          </a:p>
          <a:p>
            <a:pPr marL="457200" lvl="0" indent="-457200">
              <a:lnSpc>
                <a:spcPct val="150000"/>
              </a:lnSpc>
              <a:buFont typeface="+mj-lt"/>
              <a:buAutoNum type="arabicPeriod"/>
            </a:pPr>
            <a:r>
              <a:rPr lang="zh-CN" altLang="en-US" sz="2200" dirty="0"/>
              <a:t>中文</a:t>
            </a:r>
            <a:r>
              <a:rPr lang="en-US" altLang="zh-CN" sz="2200" dirty="0" err="1"/>
              <a:t>jieba</a:t>
            </a:r>
            <a:r>
              <a:rPr lang="zh-CN" altLang="en-US" sz="2200" dirty="0"/>
              <a:t>处理包的应用。</a:t>
            </a:r>
          </a:p>
          <a:p>
            <a:pPr marL="457200" lvl="0" indent="-457200">
              <a:lnSpc>
                <a:spcPct val="150000"/>
              </a:lnSpc>
              <a:buFont typeface="+mj-lt"/>
              <a:buAutoNum type="arabicPeriod"/>
            </a:pPr>
            <a:r>
              <a:rPr lang="en-US" altLang="zh-CN" sz="2200" dirty="0"/>
              <a:t>NLTK</a:t>
            </a:r>
            <a:r>
              <a:rPr lang="zh-CN" altLang="en-US" sz="2200" dirty="0"/>
              <a:t>自然语言处理包的应用。</a:t>
            </a:r>
          </a:p>
          <a:p>
            <a:pPr marL="457200" lvl="0" indent="-457200">
              <a:lnSpc>
                <a:spcPct val="150000"/>
              </a:lnSpc>
              <a:buFont typeface="+mj-lt"/>
              <a:buAutoNum type="arabicPeriod"/>
            </a:pPr>
            <a:r>
              <a:rPr lang="zh-CN" altLang="en-US" sz="2200" dirty="0"/>
              <a:t>文件词频统计及制作词云图。</a:t>
            </a:r>
          </a:p>
          <a:p>
            <a:pPr marL="457200" lvl="0" indent="-457200">
              <a:lnSpc>
                <a:spcPct val="150000"/>
              </a:lnSpc>
              <a:buFont typeface="+mj-lt"/>
              <a:buAutoNum type="arabicPeriod"/>
            </a:pPr>
            <a:r>
              <a:rPr lang="zh-CN" altLang="en-US" sz="2200" dirty="0"/>
              <a:t>文本特征分析、客户言论评估及舆情反应监督应用案例。</a:t>
            </a:r>
            <a:endParaRPr lang="zh-CN" altLang="zh-CN" sz="2400"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1154162"/>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7-4】</a:t>
            </a:r>
            <a:r>
              <a:rPr lang="zh-CN" altLang="en-US" sz="2000" dirty="0"/>
              <a:t>使用</a:t>
            </a:r>
            <a:r>
              <a:rPr lang="en-US" altLang="zh-CN" sz="2000" dirty="0" err="1"/>
              <a:t>jieba</a:t>
            </a:r>
            <a:r>
              <a:rPr lang="zh-CN" altLang="en-US" sz="2000" dirty="0"/>
              <a:t>分词工具对“北京大学毕业生于昨日来</a:t>
            </a:r>
            <a:r>
              <a:rPr lang="en-US" altLang="zh-CN" sz="2000" dirty="0"/>
              <a:t>Python</a:t>
            </a:r>
            <a:r>
              <a:rPr lang="zh-CN" altLang="en-US" sz="2000" dirty="0"/>
              <a:t>公司应聘”进行分词。</a:t>
            </a:r>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2571451891"/>
              </p:ext>
            </p:extLst>
          </p:nvPr>
        </p:nvGraphicFramePr>
        <p:xfrm>
          <a:off x="756370" y="1492424"/>
          <a:ext cx="3744416" cy="3591731"/>
        </p:xfrm>
        <a:graphic>
          <a:graphicData uri="http://schemas.openxmlformats.org/presentationml/2006/ole">
            <mc:AlternateContent xmlns:mc="http://schemas.openxmlformats.org/markup-compatibility/2006">
              <mc:Choice xmlns:v="urn:schemas-microsoft-com:vml" Requires="v">
                <p:oleObj r:id="rId3" imgW="6514200" imgH="6234840" progId="">
                  <p:embed/>
                </p:oleObj>
              </mc:Choice>
              <mc:Fallback>
                <p:oleObj r:id="rId3" imgW="6514200" imgH="6234840" progId="">
                  <p:embed/>
                  <p:pic>
                    <p:nvPicPr>
                      <p:cNvPr id="0" name=""/>
                      <p:cNvPicPr/>
                      <p:nvPr/>
                    </p:nvPicPr>
                    <p:blipFill>
                      <a:blip r:embed="rId4"/>
                      <a:stretch>
                        <a:fillRect/>
                      </a:stretch>
                    </p:blipFill>
                    <p:spPr>
                      <a:xfrm>
                        <a:off x="756370" y="1492424"/>
                        <a:ext cx="3744416" cy="3591731"/>
                      </a:xfrm>
                      <a:prstGeom prst="rect">
                        <a:avLst/>
                      </a:prstGeom>
                    </p:spPr>
                  </p:pic>
                </p:oleObj>
              </mc:Fallback>
            </mc:AlternateContent>
          </a:graphicData>
        </a:graphic>
      </p:graphicFrame>
      <p:sp>
        <p:nvSpPr>
          <p:cNvPr id="5" name="矩形 4"/>
          <p:cNvSpPr/>
          <p:nvPr/>
        </p:nvSpPr>
        <p:spPr>
          <a:xfrm>
            <a:off x="5784018" y="2334182"/>
            <a:ext cx="1988852" cy="954107"/>
          </a:xfrm>
          <a:prstGeom prst="rect">
            <a:avLst/>
          </a:prstGeom>
          <a:solidFill>
            <a:schemeClr val="accent2"/>
          </a:solidFill>
        </p:spPr>
        <p:txBody>
          <a:bodyPr wrap="square">
            <a:spAutoFit/>
          </a:bodyPr>
          <a:lstStyle/>
          <a:p>
            <a:r>
              <a:rPr lang="en-US" altLang="zh-CN" sz="1400" dirty="0"/>
              <a:t>In[5]:</a:t>
            </a:r>
            <a:r>
              <a:rPr lang="zh-CN" altLang="en-US" sz="1400" dirty="0"/>
              <a:t>对分词结果的词语进行了逐项词性标注，其具体含义请参见本书附录</a:t>
            </a:r>
            <a:r>
              <a:rPr lang="en-US" altLang="zh-CN" sz="1400" dirty="0"/>
              <a:t>B</a:t>
            </a:r>
            <a:r>
              <a:rPr lang="zh-CN" altLang="en-US" sz="1400" dirty="0"/>
              <a:t>。</a:t>
            </a:r>
          </a:p>
        </p:txBody>
      </p:sp>
    </p:spTree>
    <p:extLst>
      <p:ext uri="{BB962C8B-B14F-4D97-AF65-F5344CB8AC3E}">
        <p14:creationId xmlns:p14="http://schemas.microsoft.com/office/powerpoint/2010/main" val="3766436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69915" y="2800368"/>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1154162"/>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7-5】</a:t>
            </a:r>
            <a:r>
              <a:rPr lang="zh-CN" altLang="en-US" sz="2000" dirty="0"/>
              <a:t>用</a:t>
            </a:r>
            <a:r>
              <a:rPr lang="en-US" altLang="zh-CN" sz="2000" dirty="0" err="1"/>
              <a:t>jieba</a:t>
            </a:r>
            <a:r>
              <a:rPr lang="zh-CN" altLang="en-US" sz="2000" dirty="0"/>
              <a:t>来提取</a:t>
            </a:r>
            <a:r>
              <a:rPr lang="en-US" altLang="zh-CN" sz="2000" dirty="0"/>
              <a:t>《</a:t>
            </a:r>
            <a:r>
              <a:rPr lang="zh-CN" altLang="en-US" sz="2000" dirty="0"/>
              <a:t>舌尖上的中国</a:t>
            </a:r>
            <a:r>
              <a:rPr lang="en-US" altLang="zh-CN" sz="2000" dirty="0"/>
              <a:t>》</a:t>
            </a:r>
            <a:r>
              <a:rPr lang="zh-CN" altLang="en-US" sz="2000" dirty="0"/>
              <a:t>中某一集解说词出现频率最高的</a:t>
            </a:r>
            <a:r>
              <a:rPr lang="en-US" altLang="zh-CN" sz="2000" dirty="0"/>
              <a:t>20</a:t>
            </a:r>
            <a:r>
              <a:rPr lang="zh-CN" altLang="en-US" sz="2000" dirty="0"/>
              <a:t>个中文词语。</a:t>
            </a:r>
            <a:endParaRPr lang="en-US" altLang="zh-CN" sz="2000" dirty="0"/>
          </a:p>
          <a:p>
            <a:pPr marL="342900" indent="-342900">
              <a:spcBef>
                <a:spcPts val="600"/>
              </a:spcBef>
              <a:buSzPct val="75000"/>
              <a:buFont typeface="Wingdings" panose="05000000000000000000" pitchFamily="2" charset="2"/>
              <a:buChar char="l"/>
            </a:pPr>
            <a:endParaRPr lang="zh-CN" altLang="en-US" sz="2400" dirty="0"/>
          </a:p>
        </p:txBody>
      </p:sp>
      <p:sp>
        <p:nvSpPr>
          <p:cNvPr id="4" name="矩形 3"/>
          <p:cNvSpPr/>
          <p:nvPr/>
        </p:nvSpPr>
        <p:spPr>
          <a:xfrm>
            <a:off x="6805042" y="1780456"/>
            <a:ext cx="1988852" cy="1600438"/>
          </a:xfrm>
          <a:prstGeom prst="rect">
            <a:avLst/>
          </a:prstGeom>
          <a:solidFill>
            <a:schemeClr val="accent2"/>
          </a:solidFill>
        </p:spPr>
        <p:txBody>
          <a:bodyPr wrap="square">
            <a:spAutoFit/>
          </a:bodyPr>
          <a:lstStyle/>
          <a:p>
            <a:r>
              <a:rPr lang="zh-CN" altLang="en-US" sz="1400" dirty="0"/>
              <a:t>第</a:t>
            </a:r>
            <a:r>
              <a:rPr lang="en-US" altLang="zh-CN" sz="1400" dirty="0"/>
              <a:t>4</a:t>
            </a:r>
            <a:r>
              <a:rPr lang="zh-CN" altLang="en-US" sz="1400" dirty="0"/>
              <a:t>行读入</a:t>
            </a:r>
            <a:r>
              <a:rPr lang="en-US" altLang="zh-CN" sz="1400" dirty="0"/>
              <a:t>txt</a:t>
            </a:r>
            <a:r>
              <a:rPr lang="zh-CN" altLang="en-US" sz="1400" dirty="0"/>
              <a:t>文本素材文件。第</a:t>
            </a:r>
            <a:r>
              <a:rPr lang="en-US" altLang="zh-CN" sz="1400" dirty="0"/>
              <a:t>6</a:t>
            </a:r>
            <a:r>
              <a:rPr lang="zh-CN" altLang="en-US" sz="1400" dirty="0"/>
              <a:t>行</a:t>
            </a:r>
            <a:r>
              <a:rPr lang="en-US" altLang="zh-CN" sz="1400" dirty="0" err="1"/>
              <a:t>jieba.cut</a:t>
            </a:r>
            <a:r>
              <a:rPr lang="en-US" altLang="zh-CN" sz="1400" dirty="0"/>
              <a:t>(</a:t>
            </a:r>
            <a:r>
              <a:rPr lang="en-US" altLang="zh-CN" sz="1400" dirty="0" err="1"/>
              <a:t>shejian</a:t>
            </a:r>
            <a:r>
              <a:rPr lang="en-US" altLang="zh-CN" sz="1400" dirty="0"/>
              <a:t>)</a:t>
            </a:r>
            <a:r>
              <a:rPr lang="zh-CN" altLang="en-US" sz="1400" dirty="0"/>
              <a:t>对读入的文本素材进行分词，将所有长度大于</a:t>
            </a:r>
            <a:r>
              <a:rPr lang="en-US" altLang="zh-CN" sz="1400" dirty="0"/>
              <a:t>2</a:t>
            </a:r>
            <a:r>
              <a:rPr lang="zh-CN" altLang="en-US" sz="1400" dirty="0"/>
              <a:t>的分词结果放入</a:t>
            </a:r>
            <a:r>
              <a:rPr lang="en-US" altLang="zh-CN" sz="1400" dirty="0" err="1"/>
              <a:t>shejian_words</a:t>
            </a:r>
            <a:r>
              <a:rPr lang="zh-CN" altLang="en-US" sz="1400" dirty="0"/>
              <a:t>中。</a:t>
            </a:r>
          </a:p>
        </p:txBody>
      </p:sp>
      <p:sp>
        <p:nvSpPr>
          <p:cNvPr id="5" name="矩形 4"/>
          <p:cNvSpPr/>
          <p:nvPr/>
        </p:nvSpPr>
        <p:spPr>
          <a:xfrm>
            <a:off x="6805042" y="3622615"/>
            <a:ext cx="1988852" cy="954107"/>
          </a:xfrm>
          <a:prstGeom prst="rect">
            <a:avLst/>
          </a:prstGeom>
          <a:solidFill>
            <a:schemeClr val="accent2"/>
          </a:solidFill>
        </p:spPr>
        <p:txBody>
          <a:bodyPr wrap="square">
            <a:spAutoFit/>
          </a:bodyPr>
          <a:lstStyle/>
          <a:p>
            <a:r>
              <a:rPr lang="zh-CN" altLang="en-US" sz="1400" dirty="0"/>
              <a:t>第</a:t>
            </a:r>
            <a:r>
              <a:rPr lang="en-US" altLang="zh-CN" sz="1400" dirty="0"/>
              <a:t>7</a:t>
            </a:r>
            <a:r>
              <a:rPr lang="zh-CN" altLang="en-US" sz="1400" dirty="0"/>
              <a:t>行对各个词语的出现频率进行统计，将出现频率最高的</a:t>
            </a:r>
            <a:r>
              <a:rPr lang="en-US" altLang="zh-CN" sz="1400" dirty="0"/>
              <a:t>20</a:t>
            </a:r>
            <a:r>
              <a:rPr lang="zh-CN" altLang="en-US" sz="1400" dirty="0"/>
              <a:t>个词放入</a:t>
            </a:r>
            <a:r>
              <a:rPr lang="en-US" altLang="zh-CN" sz="1400" dirty="0"/>
              <a:t>c</a:t>
            </a:r>
            <a:r>
              <a:rPr lang="zh-CN" altLang="en-US" sz="1400" dirty="0"/>
              <a:t>当中，最后输出</a:t>
            </a:r>
            <a:r>
              <a:rPr lang="en-US" altLang="zh-CN" sz="1400" dirty="0"/>
              <a:t>c</a:t>
            </a:r>
            <a:r>
              <a:rPr lang="zh-CN" altLang="en-US" sz="1400" dirty="0"/>
              <a:t>。</a:t>
            </a:r>
          </a:p>
        </p:txBody>
      </p:sp>
      <p:graphicFrame>
        <p:nvGraphicFramePr>
          <p:cNvPr id="2" name="对象 1"/>
          <p:cNvGraphicFramePr>
            <a:graphicFrameLocks noChangeAspect="1"/>
          </p:cNvGraphicFramePr>
          <p:nvPr>
            <p:extLst>
              <p:ext uri="{D42A27DB-BD31-4B8C-83A1-F6EECF244321}">
                <p14:modId xmlns:p14="http://schemas.microsoft.com/office/powerpoint/2010/main" val="300490927"/>
              </p:ext>
            </p:extLst>
          </p:nvPr>
        </p:nvGraphicFramePr>
        <p:xfrm>
          <a:off x="233632" y="1636440"/>
          <a:ext cx="6417771" cy="3096344"/>
        </p:xfrm>
        <a:graphic>
          <a:graphicData uri="http://schemas.openxmlformats.org/presentationml/2006/ole">
            <mc:AlternateContent xmlns:mc="http://schemas.openxmlformats.org/markup-compatibility/2006">
              <mc:Choice xmlns:v="urn:schemas-microsoft-com:vml" Requires="v">
                <p:oleObj r:id="rId3" imgW="8736480" imgH="4215600" progId="">
                  <p:embed/>
                </p:oleObj>
              </mc:Choice>
              <mc:Fallback>
                <p:oleObj r:id="rId3" imgW="8736480" imgH="4215600" progId="">
                  <p:embed/>
                  <p:pic>
                    <p:nvPicPr>
                      <p:cNvPr id="0" name=""/>
                      <p:cNvPicPr/>
                      <p:nvPr/>
                    </p:nvPicPr>
                    <p:blipFill>
                      <a:blip r:embed="rId4"/>
                      <a:stretch>
                        <a:fillRect/>
                      </a:stretch>
                    </p:blipFill>
                    <p:spPr>
                      <a:xfrm>
                        <a:off x="233632" y="1636440"/>
                        <a:ext cx="6417771" cy="3096344"/>
                      </a:xfrm>
                      <a:prstGeom prst="rect">
                        <a:avLst/>
                      </a:prstGeom>
                    </p:spPr>
                  </p:pic>
                </p:oleObj>
              </mc:Fallback>
            </mc:AlternateContent>
          </a:graphicData>
        </a:graphic>
      </p:graphicFrame>
    </p:spTree>
    <p:extLst>
      <p:ext uri="{BB962C8B-B14F-4D97-AF65-F5344CB8AC3E}">
        <p14:creationId xmlns:p14="http://schemas.microsoft.com/office/powerpoint/2010/main" val="15385322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1461939"/>
          </a:xfrm>
          <a:prstGeom prst="rect">
            <a:avLst/>
          </a:prstGeom>
          <a:noFill/>
        </p:spPr>
        <p:txBody>
          <a:bodyPr wrap="square" rtlCol="0" anchor="t">
            <a:spAutoFit/>
          </a:bodyPr>
          <a:lstStyle/>
          <a:p>
            <a:pPr>
              <a:spcBef>
                <a:spcPts val="600"/>
              </a:spcBef>
              <a:buSzPct val="75000"/>
            </a:pPr>
            <a:r>
              <a:rPr lang="en-US" altLang="zh-CN" sz="2400" b="1" dirty="0"/>
              <a:t>2.3 </a:t>
            </a:r>
            <a:r>
              <a:rPr lang="zh-CN" altLang="en-US" sz="2400" b="1" dirty="0"/>
              <a:t>词云图</a:t>
            </a:r>
          </a:p>
          <a:p>
            <a:pPr marL="342900" indent="-342900">
              <a:spcBef>
                <a:spcPts val="600"/>
              </a:spcBef>
              <a:buSzPct val="75000"/>
              <a:buFont typeface="Wingdings" panose="05000000000000000000" pitchFamily="2" charset="2"/>
              <a:buChar char="l"/>
            </a:pPr>
            <a:r>
              <a:rPr lang="zh-CN" altLang="en-US" sz="2000" dirty="0"/>
              <a:t>词云图是由词汇组成类似云的彩色图形，利用词云图可以过滤掉文章大量无关紧要的文本信息，使浏览者能够很直观快捷地凭借视觉感官提取文本中的主题内容，如下图所示。</a:t>
            </a:r>
          </a:p>
        </p:txBody>
      </p:sp>
      <p:pic>
        <p:nvPicPr>
          <p:cNvPr id="4" name="图片 3"/>
          <p:cNvPicPr/>
          <p:nvPr/>
        </p:nvPicPr>
        <p:blipFill>
          <a:blip r:embed="rId3" cstate="print">
            <a:extLst>
              <a:ext uri="{28A0092B-C50C-407E-A947-70E740481C1C}">
                <a14:useLocalDpi xmlns:a14="http://schemas.microsoft.com/office/drawing/2010/main" val="0"/>
              </a:ext>
            </a:extLst>
          </a:blip>
          <a:stretch>
            <a:fillRect/>
          </a:stretch>
        </p:blipFill>
        <p:spPr>
          <a:xfrm>
            <a:off x="833293" y="2228562"/>
            <a:ext cx="2608106" cy="2788568"/>
          </a:xfrm>
          <a:prstGeom prst="rect">
            <a:avLst/>
          </a:prstGeom>
        </p:spPr>
      </p:pic>
    </p:spTree>
    <p:extLst>
      <p:ext uri="{BB962C8B-B14F-4D97-AF65-F5344CB8AC3E}">
        <p14:creationId xmlns:p14="http://schemas.microsoft.com/office/powerpoint/2010/main" val="42082950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2169825"/>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400" dirty="0"/>
              <a:t>【</a:t>
            </a:r>
            <a:r>
              <a:rPr lang="zh-CN" altLang="en-US" sz="2400" dirty="0"/>
              <a:t>例 </a:t>
            </a:r>
            <a:r>
              <a:rPr lang="en-US" altLang="zh-CN" sz="2400" dirty="0"/>
              <a:t>7 6】</a:t>
            </a:r>
            <a:r>
              <a:rPr lang="zh-CN" altLang="en-US" sz="2400" dirty="0"/>
              <a:t>所示代码，便可生成词云图。</a:t>
            </a:r>
            <a:endParaRPr lang="en-US" altLang="zh-CN" sz="2400" dirty="0"/>
          </a:p>
          <a:p>
            <a:pPr marL="342900" indent="-342900">
              <a:spcBef>
                <a:spcPts val="600"/>
              </a:spcBef>
              <a:buSzPct val="75000"/>
              <a:buFont typeface="Wingdings" panose="05000000000000000000" pitchFamily="2" charset="2"/>
              <a:buChar char="l"/>
            </a:pPr>
            <a:r>
              <a:rPr lang="zh-CN" altLang="en-US" sz="2400" dirty="0"/>
              <a:t>首先安装包：在</a:t>
            </a:r>
            <a:r>
              <a:rPr lang="en-US" altLang="zh-CN" sz="2400" dirty="0"/>
              <a:t>Anaconda Prompt</a:t>
            </a:r>
            <a:r>
              <a:rPr lang="zh-CN" altLang="en-US" sz="2400" dirty="0"/>
              <a:t>命令行窗口安装</a:t>
            </a:r>
            <a:r>
              <a:rPr lang="en-US" altLang="zh-CN" sz="2400" dirty="0" err="1"/>
              <a:t>wordcloud</a:t>
            </a:r>
            <a:r>
              <a:rPr lang="zh-CN" altLang="en-US" sz="2400" dirty="0"/>
              <a:t>包和用于背景图像文件读取的</a:t>
            </a:r>
            <a:r>
              <a:rPr lang="en-US" altLang="zh-CN" sz="2400" dirty="0" err="1"/>
              <a:t>imageio</a:t>
            </a:r>
            <a:r>
              <a:rPr lang="zh-CN" altLang="en-US" sz="2400" dirty="0"/>
              <a:t>包：</a:t>
            </a:r>
            <a:endParaRPr lang="en-US" altLang="zh-CN" sz="2400" dirty="0"/>
          </a:p>
          <a:p>
            <a:pPr>
              <a:spcBef>
                <a:spcPts val="600"/>
              </a:spcBef>
              <a:buSzPct val="75000"/>
            </a:pPr>
            <a:r>
              <a:rPr lang="en-US" altLang="zh-CN" sz="2400" dirty="0">
                <a:solidFill>
                  <a:srgbClr val="FF0000"/>
                </a:solidFill>
              </a:rPr>
              <a:t>      pip install </a:t>
            </a:r>
            <a:r>
              <a:rPr lang="en-US" altLang="zh-CN" sz="2400" dirty="0" err="1">
                <a:solidFill>
                  <a:srgbClr val="FF0000"/>
                </a:solidFill>
              </a:rPr>
              <a:t>wordcloud</a:t>
            </a:r>
            <a:endParaRPr lang="en-US" altLang="zh-CN" sz="2400" dirty="0">
              <a:solidFill>
                <a:srgbClr val="FF0000"/>
              </a:solidFill>
            </a:endParaRPr>
          </a:p>
          <a:p>
            <a:pPr>
              <a:spcBef>
                <a:spcPts val="600"/>
              </a:spcBef>
              <a:buSzPct val="75000"/>
            </a:pPr>
            <a:r>
              <a:rPr lang="en-US" altLang="zh-CN" sz="2400" dirty="0">
                <a:solidFill>
                  <a:srgbClr val="FF0000"/>
                </a:solidFill>
              </a:rPr>
              <a:t>      </a:t>
            </a:r>
            <a:r>
              <a:rPr lang="en-US" altLang="zh-CN" sz="2400" dirty="0" err="1">
                <a:solidFill>
                  <a:srgbClr val="FF0000"/>
                </a:solidFill>
              </a:rPr>
              <a:t>conda</a:t>
            </a:r>
            <a:r>
              <a:rPr lang="en-US" altLang="zh-CN" sz="2400" dirty="0">
                <a:solidFill>
                  <a:srgbClr val="FF0000"/>
                </a:solidFill>
              </a:rPr>
              <a:t> install </a:t>
            </a:r>
            <a:r>
              <a:rPr lang="en-US" altLang="zh-CN" sz="2400" dirty="0" err="1">
                <a:solidFill>
                  <a:srgbClr val="FF0000"/>
                </a:solidFill>
              </a:rPr>
              <a:t>imageio</a:t>
            </a:r>
            <a:endParaRPr lang="zh-CN" altLang="en-US" sz="2400" dirty="0">
              <a:solidFill>
                <a:srgbClr val="FF0000"/>
              </a:solidFill>
            </a:endParaRPr>
          </a:p>
        </p:txBody>
      </p:sp>
    </p:spTree>
    <p:extLst>
      <p:ext uri="{BB962C8B-B14F-4D97-AF65-F5344CB8AC3E}">
        <p14:creationId xmlns:p14="http://schemas.microsoft.com/office/powerpoint/2010/main" val="20582908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69615"/>
            <a:ext cx="8352928" cy="907941"/>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运行程序：</a:t>
            </a:r>
            <a:endParaRPr lang="en-US" altLang="zh-CN" sz="2400" dirty="0"/>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579995040"/>
              </p:ext>
            </p:extLst>
          </p:nvPr>
        </p:nvGraphicFramePr>
        <p:xfrm>
          <a:off x="2556570" y="363968"/>
          <a:ext cx="4152900" cy="4762500"/>
        </p:xfrm>
        <a:graphic>
          <a:graphicData uri="http://schemas.openxmlformats.org/presentationml/2006/ole">
            <mc:AlternateContent xmlns:mc="http://schemas.openxmlformats.org/markup-compatibility/2006">
              <mc:Choice xmlns:v="urn:schemas-microsoft-com:vml" Requires="v">
                <p:oleObj r:id="rId3" imgW="5510880" imgH="6310800" progId="">
                  <p:embed/>
                </p:oleObj>
              </mc:Choice>
              <mc:Fallback>
                <p:oleObj r:id="rId3" imgW="5510880" imgH="6310800" progId="">
                  <p:embed/>
                  <p:pic>
                    <p:nvPicPr>
                      <p:cNvPr id="0" name=""/>
                      <p:cNvPicPr/>
                      <p:nvPr/>
                    </p:nvPicPr>
                    <p:blipFill>
                      <a:blip r:embed="rId4"/>
                      <a:stretch>
                        <a:fillRect/>
                      </a:stretch>
                    </p:blipFill>
                    <p:spPr>
                      <a:xfrm>
                        <a:off x="2556570" y="363968"/>
                        <a:ext cx="4152900" cy="4762500"/>
                      </a:xfrm>
                      <a:prstGeom prst="rect">
                        <a:avLst/>
                      </a:prstGeom>
                    </p:spPr>
                  </p:pic>
                </p:oleObj>
              </mc:Fallback>
            </mc:AlternateContent>
          </a:graphicData>
        </a:graphic>
      </p:graphicFrame>
      <p:sp>
        <p:nvSpPr>
          <p:cNvPr id="5" name="矩形 4"/>
          <p:cNvSpPr/>
          <p:nvPr/>
        </p:nvSpPr>
        <p:spPr>
          <a:xfrm>
            <a:off x="6877050" y="772344"/>
            <a:ext cx="1988852" cy="3970318"/>
          </a:xfrm>
          <a:prstGeom prst="rect">
            <a:avLst/>
          </a:prstGeom>
          <a:solidFill>
            <a:schemeClr val="accent2"/>
          </a:solidFill>
        </p:spPr>
        <p:txBody>
          <a:bodyPr wrap="square">
            <a:spAutoFit/>
          </a:bodyPr>
          <a:lstStyle/>
          <a:p>
            <a:r>
              <a:rPr lang="zh-CN" altLang="en-US" sz="1400" dirty="0"/>
              <a:t>首先为项目导入必要的包，再将素材文件读入到</a:t>
            </a:r>
            <a:r>
              <a:rPr lang="en-US" altLang="zh-CN" sz="1400" dirty="0"/>
              <a:t>content</a:t>
            </a:r>
            <a:r>
              <a:rPr lang="zh-CN" altLang="en-US" sz="1400" dirty="0"/>
              <a:t>变量中。第</a:t>
            </a:r>
            <a:r>
              <a:rPr lang="en-US" altLang="zh-CN" sz="1400" dirty="0"/>
              <a:t>10-11</a:t>
            </a:r>
            <a:r>
              <a:rPr lang="zh-CN" altLang="en-US" sz="1400" dirty="0"/>
              <a:t>行调用</a:t>
            </a:r>
            <a:r>
              <a:rPr lang="en-US" altLang="zh-CN" sz="1400" dirty="0" err="1"/>
              <a:t>jieba.analyse.extract_tags</a:t>
            </a:r>
            <a:r>
              <a:rPr lang="zh-CN" altLang="en-US" sz="1400" dirty="0"/>
              <a:t>将</a:t>
            </a:r>
            <a:r>
              <a:rPr lang="en-US" altLang="zh-CN" sz="1400" dirty="0"/>
              <a:t>content</a:t>
            </a:r>
            <a:r>
              <a:rPr lang="zh-CN" altLang="en-US" sz="1400" dirty="0"/>
              <a:t>中出现频度排在前</a:t>
            </a:r>
            <a:r>
              <a:rPr lang="en-US" altLang="zh-CN" sz="1400" dirty="0"/>
              <a:t>200</a:t>
            </a:r>
            <a:r>
              <a:rPr lang="zh-CN" altLang="en-US" sz="1400" dirty="0"/>
              <a:t>位的单词以列表</a:t>
            </a:r>
            <a:r>
              <a:rPr lang="en-US" altLang="zh-CN" sz="1400" dirty="0"/>
              <a:t>List</a:t>
            </a:r>
            <a:r>
              <a:rPr lang="zh-CN" altLang="en-US" sz="1400" dirty="0"/>
              <a:t>存入</a:t>
            </a:r>
            <a:r>
              <a:rPr lang="en-US" altLang="zh-CN" sz="1400" dirty="0"/>
              <a:t>tags</a:t>
            </a:r>
            <a:r>
              <a:rPr lang="zh-CN" altLang="en-US" sz="1400" dirty="0"/>
              <a:t>中，再将其转换为空格分隔的文本对象</a:t>
            </a:r>
            <a:r>
              <a:rPr lang="en-US" altLang="zh-CN" sz="1400" dirty="0"/>
              <a:t>text</a:t>
            </a:r>
            <a:r>
              <a:rPr lang="zh-CN" altLang="en-US" sz="1400" dirty="0"/>
              <a:t>。第</a:t>
            </a:r>
            <a:r>
              <a:rPr lang="en-US" altLang="zh-CN" sz="1400" dirty="0"/>
              <a:t>13</a:t>
            </a:r>
            <a:r>
              <a:rPr lang="zh-CN" altLang="en-US" sz="1400" dirty="0"/>
              <a:t>行读入预先准备好的中国地图图像文件作为词云图的底图。第</a:t>
            </a:r>
            <a:r>
              <a:rPr lang="en-US" altLang="zh-CN" sz="1400" dirty="0"/>
              <a:t>15-18</a:t>
            </a:r>
            <a:r>
              <a:rPr lang="zh-CN" altLang="en-US" sz="1400" dirty="0"/>
              <a:t>行设置</a:t>
            </a:r>
            <a:r>
              <a:rPr lang="en-US" altLang="zh-CN" sz="1400" dirty="0" err="1"/>
              <a:t>WordCloud</a:t>
            </a:r>
            <a:r>
              <a:rPr lang="zh-CN" altLang="en-US" sz="1400" dirty="0"/>
              <a:t>词云图对象，第</a:t>
            </a:r>
            <a:r>
              <a:rPr lang="en-US" altLang="zh-CN" sz="1400" dirty="0"/>
              <a:t>20-21</a:t>
            </a:r>
            <a:r>
              <a:rPr lang="zh-CN" altLang="en-US" sz="1400" dirty="0"/>
              <a:t>行以</a:t>
            </a:r>
            <a:r>
              <a:rPr lang="en-US" altLang="zh-CN" sz="1400" dirty="0"/>
              <a:t>text</a:t>
            </a:r>
            <a:r>
              <a:rPr lang="zh-CN" altLang="en-US" sz="1400" dirty="0"/>
              <a:t>对象数据生成词云图。最后输出显示和文件保存。</a:t>
            </a:r>
          </a:p>
        </p:txBody>
      </p:sp>
    </p:spTree>
    <p:extLst>
      <p:ext uri="{BB962C8B-B14F-4D97-AF65-F5344CB8AC3E}">
        <p14:creationId xmlns:p14="http://schemas.microsoft.com/office/powerpoint/2010/main" val="18337811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352928" cy="907941"/>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输出结果：</a:t>
            </a:r>
            <a:endParaRPr lang="en-US" altLang="zh-CN" sz="2400" dirty="0"/>
          </a:p>
          <a:p>
            <a:pPr marL="342900" lvl="0" indent="-342900">
              <a:spcBef>
                <a:spcPts val="600"/>
              </a:spcBef>
              <a:buSzPct val="75000"/>
              <a:buFont typeface="Wingdings" panose="05000000000000000000" pitchFamily="2" charset="2"/>
              <a:buChar char="l"/>
            </a:pPr>
            <a:endParaRPr lang="zh-CN" altLang="en-US" sz="2400" dirty="0"/>
          </a:p>
        </p:txBody>
      </p:sp>
      <p:sp>
        <p:nvSpPr>
          <p:cNvPr id="2" name="矩形 1"/>
          <p:cNvSpPr/>
          <p:nvPr/>
        </p:nvSpPr>
        <p:spPr>
          <a:xfrm>
            <a:off x="3822931" y="4516760"/>
            <a:ext cx="2190023" cy="338554"/>
          </a:xfrm>
          <a:prstGeom prst="rect">
            <a:avLst/>
          </a:prstGeom>
        </p:spPr>
        <p:txBody>
          <a:bodyPr wrap="none">
            <a:spAutoFit/>
          </a:bodyPr>
          <a:lstStyle/>
          <a:p>
            <a:r>
              <a:rPr lang="zh-CN" altLang="en-US" sz="1600" dirty="0"/>
              <a:t>图 7-5 《舌尖》词云图</a:t>
            </a:r>
          </a:p>
        </p:txBody>
      </p:sp>
      <p:pic>
        <p:nvPicPr>
          <p:cNvPr id="5" name="图片 4">
            <a:extLst>
              <a:ext uri="{FF2B5EF4-FFF2-40B4-BE49-F238E27FC236}">
                <a16:creationId xmlns:a16="http://schemas.microsoft.com/office/drawing/2014/main" id="{A8756F08-7AA3-4674-A7BC-2312FB85D6F5}"/>
              </a:ext>
            </a:extLst>
          </p:cNvPr>
          <p:cNvPicPr>
            <a:picLocks noChangeAspect="1"/>
          </p:cNvPicPr>
          <p:nvPr/>
        </p:nvPicPr>
        <p:blipFill>
          <a:blip r:embed="rId3"/>
          <a:stretch>
            <a:fillRect/>
          </a:stretch>
        </p:blipFill>
        <p:spPr>
          <a:xfrm>
            <a:off x="2484562" y="1132384"/>
            <a:ext cx="4730653" cy="3089910"/>
          </a:xfrm>
          <a:prstGeom prst="rect">
            <a:avLst/>
          </a:prstGeom>
        </p:spPr>
      </p:pic>
    </p:spTree>
    <p:extLst>
      <p:ext uri="{BB962C8B-B14F-4D97-AF65-F5344CB8AC3E}">
        <p14:creationId xmlns:p14="http://schemas.microsoft.com/office/powerpoint/2010/main" val="33191842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04442"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9AB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03</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528060" y="2152015"/>
            <a:ext cx="4688840"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案例</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3570208"/>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400" dirty="0"/>
              <a:t>本节我们将介绍一个利用文本挖掘工具对股票评论的标题内容进行情绪分析，生成每天股评标题量化情绪分数的波动与沪深两市的指数波动情况进行对比分析结果。</a:t>
            </a:r>
          </a:p>
          <a:p>
            <a:pPr marL="342900" lvl="0" indent="-342900">
              <a:spcBef>
                <a:spcPts val="600"/>
              </a:spcBef>
              <a:buSzPct val="75000"/>
              <a:buFont typeface="Wingdings" panose="05000000000000000000" pitchFamily="2" charset="2"/>
              <a:buChar char="l"/>
            </a:pPr>
            <a:r>
              <a:rPr lang="zh-CN" altLang="en-US" sz="2400" dirty="0"/>
              <a:t>这个综合应用的例子需要用到</a:t>
            </a:r>
            <a:r>
              <a:rPr lang="en-US" altLang="zh-CN" sz="2400" dirty="0" err="1"/>
              <a:t>SnowNLP</a:t>
            </a:r>
            <a:r>
              <a:rPr lang="zh-CN" altLang="en-US" sz="2400" dirty="0"/>
              <a:t>包，这个包由中国人研发。该工具可以对中文句子进行情感分析，针对每个句子进行打分，每个句子的得分在</a:t>
            </a:r>
            <a:r>
              <a:rPr lang="en-US" altLang="zh-CN" sz="2400" dirty="0"/>
              <a:t>0-1</a:t>
            </a:r>
            <a:r>
              <a:rPr lang="zh-CN" altLang="en-US" sz="2400" dirty="0"/>
              <a:t>（</a:t>
            </a:r>
            <a:r>
              <a:rPr lang="en-US" altLang="zh-CN" sz="2400" dirty="0"/>
              <a:t>0</a:t>
            </a:r>
            <a:r>
              <a:rPr lang="zh-CN" altLang="en-US" sz="2400" dirty="0"/>
              <a:t>表示消极，</a:t>
            </a:r>
            <a:r>
              <a:rPr lang="en-US" altLang="zh-CN" sz="2400" dirty="0"/>
              <a:t>1</a:t>
            </a:r>
            <a:r>
              <a:rPr lang="zh-CN" altLang="en-US" sz="2400" dirty="0"/>
              <a:t>表示积极）之间，对应了消极到积极的情绪变化。</a:t>
            </a:r>
            <a:endParaRPr lang="en-US" altLang="zh-CN" sz="2400" dirty="0"/>
          </a:p>
          <a:p>
            <a:pPr marL="342900" lvl="0" indent="-342900">
              <a:spcBef>
                <a:spcPts val="600"/>
              </a:spcBef>
              <a:buSzPct val="75000"/>
              <a:buFont typeface="Wingdings" panose="05000000000000000000" pitchFamily="2" charset="2"/>
              <a:buChar char="l"/>
            </a:pPr>
            <a:r>
              <a:rPr lang="zh-CN" altLang="en-US" sz="2400" dirty="0"/>
              <a:t>在</a:t>
            </a:r>
            <a:r>
              <a:rPr lang="en-US" altLang="zh-CN" sz="2400" dirty="0" err="1"/>
              <a:t>Anoconda</a:t>
            </a:r>
            <a:r>
              <a:rPr lang="en-US" altLang="zh-CN" sz="2400" dirty="0"/>
              <a:t> Prompt</a:t>
            </a:r>
            <a:r>
              <a:rPr lang="zh-CN" altLang="en-US" sz="2400" dirty="0"/>
              <a:t>命令行窗口输入以下命令安装</a:t>
            </a:r>
            <a:r>
              <a:rPr lang="en-US" altLang="zh-CN" sz="2400" dirty="0" err="1"/>
              <a:t>SnolNLP</a:t>
            </a:r>
            <a:r>
              <a:rPr lang="zh-CN" altLang="en-US" sz="2400" dirty="0"/>
              <a:t>包：</a:t>
            </a:r>
            <a:r>
              <a:rPr lang="en-US" altLang="zh-CN" sz="2400" dirty="0">
                <a:solidFill>
                  <a:srgbClr val="FF0000"/>
                </a:solidFill>
              </a:rPr>
              <a:t>pip install </a:t>
            </a:r>
            <a:r>
              <a:rPr lang="en-US" altLang="zh-CN" sz="2400" dirty="0" err="1">
                <a:solidFill>
                  <a:srgbClr val="FF0000"/>
                </a:solidFill>
              </a:rPr>
              <a:t>snownlp</a:t>
            </a:r>
            <a:endParaRPr lang="zh-CN" altLang="en-US" sz="2400" dirty="0">
              <a:solidFill>
                <a:srgbClr val="FF0000"/>
              </a:solidFill>
            </a:endParaRPr>
          </a:p>
        </p:txBody>
      </p:sp>
    </p:spTree>
    <p:extLst>
      <p:ext uri="{BB962C8B-B14F-4D97-AF65-F5344CB8AC3E}">
        <p14:creationId xmlns:p14="http://schemas.microsoft.com/office/powerpoint/2010/main" val="31230633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2831544"/>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400" dirty="0"/>
              <a:t>评分规则是使用事先人工标记好情绪得分的语料数据库，在对句子进行分词的基础上，依次对构成句子的各语素的情绪得分进行分析计算，从而得到整个句子的情绪评分。</a:t>
            </a:r>
            <a:endParaRPr lang="en-US" altLang="zh-CN" sz="2400" dirty="0"/>
          </a:p>
          <a:p>
            <a:pPr marL="342900" lvl="0" indent="-342900">
              <a:spcBef>
                <a:spcPts val="600"/>
              </a:spcBef>
              <a:buSzPct val="75000"/>
              <a:buFont typeface="Wingdings" panose="05000000000000000000" pitchFamily="2" charset="2"/>
              <a:buChar char="l"/>
            </a:pPr>
            <a:r>
              <a:rPr lang="zh-CN" altLang="en-US" sz="2400" dirty="0"/>
              <a:t>比方说，对于“</a:t>
            </a:r>
            <a:r>
              <a:rPr lang="zh-CN" altLang="en-US" sz="2400" dirty="0">
                <a:solidFill>
                  <a:srgbClr val="FF0000"/>
                </a:solidFill>
              </a:rPr>
              <a:t>我今天很快乐</a:t>
            </a:r>
            <a:r>
              <a:rPr lang="zh-CN" altLang="en-US" sz="2400" dirty="0"/>
              <a:t>”这个句子</a:t>
            </a:r>
            <a:r>
              <a:rPr lang="en-US" altLang="zh-CN" sz="2400" dirty="0" err="1"/>
              <a:t>SnowNLP</a:t>
            </a:r>
            <a:r>
              <a:rPr lang="zh-CN" altLang="en-US" sz="2400" dirty="0"/>
              <a:t>可以得到一个</a:t>
            </a:r>
            <a:r>
              <a:rPr lang="en-US" altLang="zh-CN" sz="2400" dirty="0"/>
              <a:t>0.972</a:t>
            </a:r>
            <a:r>
              <a:rPr lang="zh-CN" altLang="en-US" sz="2400" dirty="0"/>
              <a:t>的情绪评分；</a:t>
            </a:r>
            <a:endParaRPr lang="en-US" altLang="zh-CN" sz="2400" dirty="0"/>
          </a:p>
          <a:p>
            <a:pPr marL="342900" lvl="0" indent="-342900">
              <a:spcBef>
                <a:spcPts val="600"/>
              </a:spcBef>
              <a:buSzPct val="75000"/>
              <a:buFont typeface="Wingdings" panose="05000000000000000000" pitchFamily="2" charset="2"/>
              <a:buChar char="l"/>
            </a:pPr>
            <a:r>
              <a:rPr lang="zh-CN" altLang="en-US" sz="2400" dirty="0"/>
              <a:t>而对于“</a:t>
            </a:r>
            <a:r>
              <a:rPr lang="zh-CN" altLang="en-US" sz="2400" dirty="0">
                <a:solidFill>
                  <a:srgbClr val="FF0000"/>
                </a:solidFill>
              </a:rPr>
              <a:t>我今天很愤怒</a:t>
            </a:r>
            <a:r>
              <a:rPr lang="zh-CN" altLang="en-US" sz="2400" dirty="0"/>
              <a:t>” ，得分则是</a:t>
            </a:r>
            <a:r>
              <a:rPr lang="en-US" altLang="zh-CN" sz="2400" dirty="0"/>
              <a:t>0.078</a:t>
            </a:r>
            <a:r>
              <a:rPr lang="zh-CN" altLang="en-US" sz="2400" dirty="0"/>
              <a:t>。简单说，得分越高，句子反映的情绪越正面。</a:t>
            </a:r>
          </a:p>
        </p:txBody>
      </p:sp>
    </p:spTree>
    <p:extLst>
      <p:ext uri="{BB962C8B-B14F-4D97-AF65-F5344CB8AC3E}">
        <p14:creationId xmlns:p14="http://schemas.microsoft.com/office/powerpoint/2010/main" val="4950692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61665"/>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400" dirty="0"/>
              <a:t>【</a:t>
            </a:r>
            <a:r>
              <a:rPr lang="zh-CN" altLang="en-US" sz="2400" dirty="0"/>
              <a:t>例 </a:t>
            </a:r>
            <a:r>
              <a:rPr lang="en-US" altLang="zh-CN" sz="2400" dirty="0"/>
              <a:t>7-7】</a:t>
            </a:r>
            <a:r>
              <a:rPr lang="zh-CN" altLang="en-US" sz="2400" dirty="0"/>
              <a:t>展示了针对证券交易数据进行文件挖掘的方法。</a:t>
            </a:r>
          </a:p>
        </p:txBody>
      </p:sp>
      <p:graphicFrame>
        <p:nvGraphicFramePr>
          <p:cNvPr id="2" name="对象 1"/>
          <p:cNvGraphicFramePr>
            <a:graphicFrameLocks noChangeAspect="1"/>
          </p:cNvGraphicFramePr>
          <p:nvPr>
            <p:extLst>
              <p:ext uri="{D42A27DB-BD31-4B8C-83A1-F6EECF244321}">
                <p14:modId xmlns:p14="http://schemas.microsoft.com/office/powerpoint/2010/main" val="1284817769"/>
              </p:ext>
            </p:extLst>
          </p:nvPr>
        </p:nvGraphicFramePr>
        <p:xfrm>
          <a:off x="396330" y="1342063"/>
          <a:ext cx="3517404" cy="3678753"/>
        </p:xfrm>
        <a:graphic>
          <a:graphicData uri="http://schemas.openxmlformats.org/presentationml/2006/ole">
            <mc:AlternateContent xmlns:mc="http://schemas.openxmlformats.org/markup-compatibility/2006">
              <mc:Choice xmlns:v="urn:schemas-microsoft-com:vml" Requires="v">
                <p:oleObj r:id="rId3" imgW="5510880" imgH="5752080" progId="">
                  <p:embed/>
                </p:oleObj>
              </mc:Choice>
              <mc:Fallback>
                <p:oleObj r:id="rId3" imgW="5510880" imgH="5752080" progId="">
                  <p:embed/>
                  <p:pic>
                    <p:nvPicPr>
                      <p:cNvPr id="0" name=""/>
                      <p:cNvPicPr/>
                      <p:nvPr/>
                    </p:nvPicPr>
                    <p:blipFill>
                      <a:blip r:embed="rId4"/>
                      <a:stretch>
                        <a:fillRect/>
                      </a:stretch>
                    </p:blipFill>
                    <p:spPr>
                      <a:xfrm>
                        <a:off x="396330" y="1342063"/>
                        <a:ext cx="3517404" cy="3678753"/>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453285030"/>
              </p:ext>
            </p:extLst>
          </p:nvPr>
        </p:nvGraphicFramePr>
        <p:xfrm>
          <a:off x="4155874" y="1342063"/>
          <a:ext cx="4305352" cy="3633875"/>
        </p:xfrm>
        <a:graphic>
          <a:graphicData uri="http://schemas.openxmlformats.org/presentationml/2006/ole">
            <mc:AlternateContent xmlns:mc="http://schemas.openxmlformats.org/markup-compatibility/2006">
              <mc:Choice xmlns:v="urn:schemas-microsoft-com:vml" Requires="v">
                <p:oleObj r:id="rId5" imgW="6882480" imgH="5802840" progId="">
                  <p:embed/>
                </p:oleObj>
              </mc:Choice>
              <mc:Fallback>
                <p:oleObj r:id="rId5" imgW="6882480" imgH="5802840" progId="">
                  <p:embed/>
                  <p:pic>
                    <p:nvPicPr>
                      <p:cNvPr id="0" name=""/>
                      <p:cNvPicPr/>
                      <p:nvPr/>
                    </p:nvPicPr>
                    <p:blipFill>
                      <a:blip r:embed="rId6"/>
                      <a:stretch>
                        <a:fillRect/>
                      </a:stretch>
                    </p:blipFill>
                    <p:spPr>
                      <a:xfrm>
                        <a:off x="4155874" y="1342063"/>
                        <a:ext cx="4305352" cy="3633875"/>
                      </a:xfrm>
                      <a:prstGeom prst="rect">
                        <a:avLst/>
                      </a:prstGeom>
                    </p:spPr>
                  </p:pic>
                </p:oleObj>
              </mc:Fallback>
            </mc:AlternateContent>
          </a:graphicData>
        </a:graphic>
      </p:graphicFrame>
    </p:spTree>
    <p:extLst>
      <p:ext uri="{BB962C8B-B14F-4D97-AF65-F5344CB8AC3E}">
        <p14:creationId xmlns:p14="http://schemas.microsoft.com/office/powerpoint/2010/main" val="2920773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444242" y="299636"/>
            <a:ext cx="1986441" cy="58477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需求背景</a:t>
            </a:r>
          </a:p>
        </p:txBody>
      </p:sp>
      <p:sp>
        <p:nvSpPr>
          <p:cNvPr id="15" name="文本框 14"/>
          <p:cNvSpPr txBox="1"/>
          <p:nvPr/>
        </p:nvSpPr>
        <p:spPr>
          <a:xfrm>
            <a:off x="561154" y="1352188"/>
            <a:ext cx="8002270" cy="3493264"/>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400" dirty="0"/>
              <a:t>文本挖掘是数据挖掘的重要应用领域。目前的研究成果已能够使用文本挖掘算法对自然语言进行统计分析，从而实现对字、词、句子、篇章等语言单位进行分析、统计、翻译、语句情感色彩评估、语言风格分辨等功能，甚至能够模仿人创作文学作品。</a:t>
            </a:r>
          </a:p>
          <a:p>
            <a:pPr marL="342900" lvl="0" indent="-342900">
              <a:spcBef>
                <a:spcPts val="600"/>
              </a:spcBef>
              <a:buSzPct val="75000"/>
              <a:buFont typeface="Wingdings" panose="05000000000000000000" pitchFamily="2" charset="2"/>
              <a:buChar char="l"/>
            </a:pPr>
            <a:r>
              <a:rPr lang="zh-CN" altLang="en-US" sz="2400" dirty="0"/>
              <a:t>在金融数据挖掘领域中，可以使用</a:t>
            </a:r>
            <a:r>
              <a:rPr lang="en-US" altLang="zh-CN" sz="2400" dirty="0"/>
              <a:t>Python</a:t>
            </a:r>
            <a:r>
              <a:rPr lang="zh-CN" altLang="en-US" sz="2400" dirty="0"/>
              <a:t>的自然语言处理包，对语言素材进行统计分析，从而实施如分词、数据提取、词频统计、词云图绘制及语句情绪色彩分析等文本挖掘工作。</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61665"/>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400" dirty="0"/>
              <a:t>继续：</a:t>
            </a:r>
          </a:p>
        </p:txBody>
      </p:sp>
      <p:graphicFrame>
        <p:nvGraphicFramePr>
          <p:cNvPr id="2" name="对象 1"/>
          <p:cNvGraphicFramePr>
            <a:graphicFrameLocks noChangeAspect="1"/>
          </p:cNvGraphicFramePr>
          <p:nvPr>
            <p:extLst>
              <p:ext uri="{D42A27DB-BD31-4B8C-83A1-F6EECF244321}">
                <p14:modId xmlns:p14="http://schemas.microsoft.com/office/powerpoint/2010/main" val="4118186191"/>
              </p:ext>
            </p:extLst>
          </p:nvPr>
        </p:nvGraphicFramePr>
        <p:xfrm>
          <a:off x="326680" y="1306017"/>
          <a:ext cx="4986280" cy="3726509"/>
        </p:xfrm>
        <a:graphic>
          <a:graphicData uri="http://schemas.openxmlformats.org/presentationml/2006/ole">
            <mc:AlternateContent xmlns:mc="http://schemas.openxmlformats.org/markup-compatibility/2006">
              <mc:Choice xmlns:v="urn:schemas-microsoft-com:vml" Requires="v">
                <p:oleObj r:id="rId3" imgW="8355240" imgH="6234840" progId="">
                  <p:embed/>
                </p:oleObj>
              </mc:Choice>
              <mc:Fallback>
                <p:oleObj r:id="rId3" imgW="8355240" imgH="6234840" progId="">
                  <p:embed/>
                  <p:pic>
                    <p:nvPicPr>
                      <p:cNvPr id="0" name=""/>
                      <p:cNvPicPr/>
                      <p:nvPr/>
                    </p:nvPicPr>
                    <p:blipFill>
                      <a:blip r:embed="rId4"/>
                      <a:stretch>
                        <a:fillRect/>
                      </a:stretch>
                    </p:blipFill>
                    <p:spPr>
                      <a:xfrm>
                        <a:off x="326680" y="1306017"/>
                        <a:ext cx="4986280" cy="3726509"/>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668814272"/>
              </p:ext>
            </p:extLst>
          </p:nvPr>
        </p:nvGraphicFramePr>
        <p:xfrm>
          <a:off x="5621066" y="1306016"/>
          <a:ext cx="2984176" cy="3726510"/>
        </p:xfrm>
        <a:graphic>
          <a:graphicData uri="http://schemas.openxmlformats.org/presentationml/2006/ole">
            <mc:AlternateContent xmlns:mc="http://schemas.openxmlformats.org/markup-compatibility/2006">
              <mc:Choice xmlns:v="urn:schemas-microsoft-com:vml" Requires="v">
                <p:oleObj r:id="rId5" imgW="5079240" imgH="6336360" progId="">
                  <p:embed/>
                </p:oleObj>
              </mc:Choice>
              <mc:Fallback>
                <p:oleObj r:id="rId5" imgW="5079240" imgH="6336360" progId="">
                  <p:embed/>
                  <p:pic>
                    <p:nvPicPr>
                      <p:cNvPr id="0" name=""/>
                      <p:cNvPicPr/>
                      <p:nvPr/>
                    </p:nvPicPr>
                    <p:blipFill>
                      <a:blip r:embed="rId6"/>
                      <a:stretch>
                        <a:fillRect/>
                      </a:stretch>
                    </p:blipFill>
                    <p:spPr>
                      <a:xfrm>
                        <a:off x="5621066" y="1306016"/>
                        <a:ext cx="2984176" cy="3726510"/>
                      </a:xfrm>
                      <a:prstGeom prst="rect">
                        <a:avLst/>
                      </a:prstGeom>
                    </p:spPr>
                  </p:pic>
                </p:oleObj>
              </mc:Fallback>
            </mc:AlternateContent>
          </a:graphicData>
        </a:graphic>
      </p:graphicFrame>
    </p:spTree>
    <p:extLst>
      <p:ext uri="{BB962C8B-B14F-4D97-AF65-F5344CB8AC3E}">
        <p14:creationId xmlns:p14="http://schemas.microsoft.com/office/powerpoint/2010/main" val="16752313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61665"/>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400" dirty="0"/>
              <a:t>继续：</a:t>
            </a:r>
          </a:p>
        </p:txBody>
      </p:sp>
      <p:graphicFrame>
        <p:nvGraphicFramePr>
          <p:cNvPr id="2" name="对象 1"/>
          <p:cNvGraphicFramePr>
            <a:graphicFrameLocks noChangeAspect="1"/>
          </p:cNvGraphicFramePr>
          <p:nvPr>
            <p:extLst>
              <p:ext uri="{D42A27DB-BD31-4B8C-83A1-F6EECF244321}">
                <p14:modId xmlns:p14="http://schemas.microsoft.com/office/powerpoint/2010/main" val="2692738499"/>
              </p:ext>
            </p:extLst>
          </p:nvPr>
        </p:nvGraphicFramePr>
        <p:xfrm>
          <a:off x="468338" y="1420416"/>
          <a:ext cx="5155108" cy="3363804"/>
        </p:xfrm>
        <a:graphic>
          <a:graphicData uri="http://schemas.openxmlformats.org/presentationml/2006/ole">
            <mc:AlternateContent xmlns:mc="http://schemas.openxmlformats.org/markup-compatibility/2006">
              <mc:Choice xmlns:v="urn:schemas-microsoft-com:vml" Requires="v">
                <p:oleObj r:id="rId3" imgW="6209280" imgH="4050720" progId="">
                  <p:embed/>
                </p:oleObj>
              </mc:Choice>
              <mc:Fallback>
                <p:oleObj r:id="rId3" imgW="6209280" imgH="4050720" progId="">
                  <p:embed/>
                  <p:pic>
                    <p:nvPicPr>
                      <p:cNvPr id="0" name=""/>
                      <p:cNvPicPr/>
                      <p:nvPr/>
                    </p:nvPicPr>
                    <p:blipFill>
                      <a:blip r:embed="rId4"/>
                      <a:stretch>
                        <a:fillRect/>
                      </a:stretch>
                    </p:blipFill>
                    <p:spPr>
                      <a:xfrm>
                        <a:off x="468338" y="1420416"/>
                        <a:ext cx="5155108" cy="3363804"/>
                      </a:xfrm>
                      <a:prstGeom prst="rect">
                        <a:avLst/>
                      </a:prstGeom>
                    </p:spPr>
                  </p:pic>
                </p:oleObj>
              </mc:Fallback>
            </mc:AlternateContent>
          </a:graphicData>
        </a:graphic>
      </p:graphicFrame>
    </p:spTree>
    <p:extLst>
      <p:ext uri="{BB962C8B-B14F-4D97-AF65-F5344CB8AC3E}">
        <p14:creationId xmlns:p14="http://schemas.microsoft.com/office/powerpoint/2010/main" val="40675710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61665"/>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输出结果（部分）：</a:t>
            </a:r>
            <a:endParaRPr lang="en-US" altLang="zh-CN"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2285985256"/>
              </p:ext>
            </p:extLst>
          </p:nvPr>
        </p:nvGraphicFramePr>
        <p:xfrm>
          <a:off x="468338" y="1420416"/>
          <a:ext cx="5715530" cy="3387575"/>
        </p:xfrm>
        <a:graphic>
          <a:graphicData uri="http://schemas.openxmlformats.org/presentationml/2006/ole">
            <mc:AlternateContent xmlns:mc="http://schemas.openxmlformats.org/markup-compatibility/2006">
              <mc:Choice xmlns:v="urn:schemas-microsoft-com:vml" Requires="v">
                <p:oleObj r:id="rId3" imgW="9002880" imgH="5320440" progId="">
                  <p:embed/>
                </p:oleObj>
              </mc:Choice>
              <mc:Fallback>
                <p:oleObj r:id="rId3" imgW="9002880" imgH="5320440" progId="">
                  <p:embed/>
                  <p:pic>
                    <p:nvPicPr>
                      <p:cNvPr id="0" name=""/>
                      <p:cNvPicPr/>
                      <p:nvPr/>
                    </p:nvPicPr>
                    <p:blipFill>
                      <a:blip r:embed="rId4"/>
                      <a:stretch>
                        <a:fillRect/>
                      </a:stretch>
                    </p:blipFill>
                    <p:spPr>
                      <a:xfrm>
                        <a:off x="468338" y="1420416"/>
                        <a:ext cx="5715530" cy="3387575"/>
                      </a:xfrm>
                      <a:prstGeom prst="rect">
                        <a:avLst/>
                      </a:prstGeom>
                    </p:spPr>
                  </p:pic>
                </p:oleObj>
              </mc:Fallback>
            </mc:AlternateContent>
          </a:graphicData>
        </a:graphic>
      </p:graphicFrame>
    </p:spTree>
    <p:extLst>
      <p:ext uri="{BB962C8B-B14F-4D97-AF65-F5344CB8AC3E}">
        <p14:creationId xmlns:p14="http://schemas.microsoft.com/office/powerpoint/2010/main" val="14860311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61665"/>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400" dirty="0"/>
              <a:t>股评情绪分析图 </a:t>
            </a:r>
          </a:p>
        </p:txBody>
      </p:sp>
      <p:pic>
        <p:nvPicPr>
          <p:cNvPr id="8" name="图片 7"/>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3348658" y="700336"/>
            <a:ext cx="5274310" cy="4378960"/>
          </a:xfrm>
          <a:prstGeom prst="rect">
            <a:avLst/>
          </a:prstGeom>
        </p:spPr>
      </p:pic>
      <p:sp>
        <p:nvSpPr>
          <p:cNvPr id="9" name="矩形 8"/>
          <p:cNvSpPr/>
          <p:nvPr/>
        </p:nvSpPr>
        <p:spPr>
          <a:xfrm>
            <a:off x="828378" y="2027017"/>
            <a:ext cx="1988852" cy="2031325"/>
          </a:xfrm>
          <a:prstGeom prst="rect">
            <a:avLst/>
          </a:prstGeom>
          <a:solidFill>
            <a:schemeClr val="accent2"/>
          </a:solidFill>
        </p:spPr>
        <p:txBody>
          <a:bodyPr wrap="square">
            <a:spAutoFit/>
          </a:bodyPr>
          <a:lstStyle/>
          <a:p>
            <a:r>
              <a:rPr lang="zh-CN" altLang="en-US" sz="1400" dirty="0"/>
              <a:t>从右图可以看出，每当大盘的指数发生波动时，股评标题所使用的文本情绪也会相应地发生变化，直观地说：指数涨、情绪乐观；指数跌，情绪悲观。这也是股票市场参与者的自然情绪反应。</a:t>
            </a:r>
          </a:p>
        </p:txBody>
      </p:sp>
    </p:spTree>
    <p:extLst>
      <p:ext uri="{BB962C8B-B14F-4D97-AF65-F5344CB8AC3E}">
        <p14:creationId xmlns:p14="http://schemas.microsoft.com/office/powerpoint/2010/main" val="31179668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本章小结</a:t>
            </a:r>
          </a:p>
        </p:txBody>
      </p:sp>
      <p:sp>
        <p:nvSpPr>
          <p:cNvPr id="4" name="文本框 3"/>
          <p:cNvSpPr txBox="1"/>
          <p:nvPr/>
        </p:nvSpPr>
        <p:spPr>
          <a:xfrm>
            <a:off x="540346" y="1060376"/>
            <a:ext cx="8352928" cy="2385268"/>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400" dirty="0"/>
              <a:t>文本挖掘是数据挖掘当中的重要应用领域，利用分词、词频统计、词云图制作和语句情境分析等技术，可以从文本素材中发现出很多有价值的数据和规律。</a:t>
            </a:r>
            <a:endParaRPr lang="en-US" altLang="zh-CN" sz="2400" dirty="0"/>
          </a:p>
          <a:p>
            <a:pPr marL="342900" lvl="0" indent="-342900">
              <a:spcBef>
                <a:spcPts val="600"/>
              </a:spcBef>
              <a:buSzPct val="75000"/>
              <a:buFont typeface="Wingdings" panose="05000000000000000000" pitchFamily="2" charset="2"/>
              <a:buChar char="l"/>
            </a:pPr>
            <a:r>
              <a:rPr lang="zh-CN" altLang="en-US" sz="2400" dirty="0"/>
              <a:t>在金融数据挖掘业务中，已有大量的案例将文本挖掘技术应用于财经舆情监测、股评情绪分析、会计报表分析等场景，取得了很好的效果。</a:t>
            </a:r>
          </a:p>
        </p:txBody>
      </p:sp>
    </p:spTree>
    <p:extLst>
      <p:ext uri="{BB962C8B-B14F-4D97-AF65-F5344CB8AC3E}">
        <p14:creationId xmlns:p14="http://schemas.microsoft.com/office/powerpoint/2010/main" val="28134406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重要概念</a:t>
            </a:r>
          </a:p>
        </p:txBody>
      </p:sp>
      <p:sp>
        <p:nvSpPr>
          <p:cNvPr id="4" name="文本框 3"/>
          <p:cNvSpPr txBox="1"/>
          <p:nvPr/>
        </p:nvSpPr>
        <p:spPr>
          <a:xfrm>
            <a:off x="540346" y="1060376"/>
            <a:ext cx="8352928" cy="1800493"/>
          </a:xfrm>
          <a:prstGeom prst="rect">
            <a:avLst/>
          </a:prstGeom>
          <a:noFill/>
        </p:spPr>
        <p:txBody>
          <a:bodyPr wrap="square" rtlCol="0" anchor="t">
            <a:spAutoFit/>
          </a:bodyPr>
          <a:lstStyle/>
          <a:p>
            <a:pPr lvl="0">
              <a:spcBef>
                <a:spcPts val="600"/>
              </a:spcBef>
              <a:buSzPct val="75000"/>
            </a:pPr>
            <a:r>
              <a:rPr lang="en-US" altLang="zh-CN" sz="2400" dirty="0"/>
              <a:t>1. </a:t>
            </a:r>
            <a:r>
              <a:rPr lang="zh-CN" altLang="en-US" sz="2400" dirty="0"/>
              <a:t>分词</a:t>
            </a:r>
          </a:p>
          <a:p>
            <a:pPr lvl="0">
              <a:spcBef>
                <a:spcPts val="600"/>
              </a:spcBef>
              <a:buSzPct val="75000"/>
            </a:pPr>
            <a:r>
              <a:rPr lang="en-US" altLang="zh-CN" sz="2400" dirty="0"/>
              <a:t>2. </a:t>
            </a:r>
            <a:r>
              <a:rPr lang="zh-CN" altLang="en-US" sz="2400" dirty="0"/>
              <a:t>词频、相似度</a:t>
            </a:r>
          </a:p>
          <a:p>
            <a:pPr lvl="0">
              <a:spcBef>
                <a:spcPts val="600"/>
              </a:spcBef>
              <a:buSzPct val="75000"/>
            </a:pPr>
            <a:r>
              <a:rPr lang="en-US" altLang="zh-CN" sz="2400" dirty="0"/>
              <a:t>3. </a:t>
            </a:r>
            <a:r>
              <a:rPr lang="zh-CN" altLang="en-US" sz="2400" dirty="0"/>
              <a:t>词云图</a:t>
            </a:r>
          </a:p>
          <a:p>
            <a:pPr lvl="0">
              <a:spcBef>
                <a:spcPts val="600"/>
              </a:spcBef>
              <a:buSzPct val="75000"/>
            </a:pPr>
            <a:r>
              <a:rPr lang="en-US" altLang="zh-CN" sz="2400" dirty="0"/>
              <a:t>4. </a:t>
            </a:r>
            <a:r>
              <a:rPr lang="en-US" altLang="zh-CN" sz="2400" dirty="0" err="1"/>
              <a:t>jieba</a:t>
            </a:r>
            <a:r>
              <a:rPr lang="zh-CN" altLang="en-US" sz="2400" dirty="0"/>
              <a:t>，</a:t>
            </a:r>
            <a:r>
              <a:rPr lang="en-US" altLang="zh-CN" sz="2400" dirty="0"/>
              <a:t>NLTK</a:t>
            </a:r>
            <a:r>
              <a:rPr lang="zh-CN" altLang="en-US" sz="2400" dirty="0"/>
              <a:t>，</a:t>
            </a:r>
            <a:r>
              <a:rPr lang="en-US" altLang="zh-CN" sz="2400" dirty="0" err="1"/>
              <a:t>SnowNLP</a:t>
            </a:r>
            <a:r>
              <a:rPr lang="zh-CN" altLang="en-US" sz="2400" dirty="0"/>
              <a:t>包的使用</a:t>
            </a:r>
          </a:p>
        </p:txBody>
      </p:sp>
    </p:spTree>
    <p:extLst>
      <p:ext uri="{BB962C8B-B14F-4D97-AF65-F5344CB8AC3E}">
        <p14:creationId xmlns:p14="http://schemas.microsoft.com/office/powerpoint/2010/main" val="34751668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2328094" cy="52322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复习思考题</a:t>
            </a:r>
          </a:p>
        </p:txBody>
      </p:sp>
      <p:sp>
        <p:nvSpPr>
          <p:cNvPr id="4" name="文本框 3"/>
          <p:cNvSpPr txBox="1"/>
          <p:nvPr/>
        </p:nvSpPr>
        <p:spPr>
          <a:xfrm>
            <a:off x="540346" y="1060376"/>
            <a:ext cx="8352928" cy="3785652"/>
          </a:xfrm>
          <a:prstGeom prst="rect">
            <a:avLst/>
          </a:prstGeom>
          <a:noFill/>
        </p:spPr>
        <p:txBody>
          <a:bodyPr wrap="square" rtlCol="0" anchor="t">
            <a:spAutoFit/>
          </a:bodyPr>
          <a:lstStyle/>
          <a:p>
            <a:pPr latinLnBrk="1"/>
            <a:r>
              <a:rPr lang="en-US" altLang="zh-CN" dirty="0"/>
              <a:t>1.</a:t>
            </a:r>
            <a:r>
              <a:rPr lang="zh-CN" altLang="zh-CN" dirty="0"/>
              <a:t>给出英文文本</a:t>
            </a:r>
            <a:r>
              <a:rPr lang="en-US" altLang="zh-CN" dirty="0"/>
              <a:t>text</a:t>
            </a:r>
            <a:r>
              <a:rPr lang="zh-CN" altLang="zh-CN" dirty="0"/>
              <a:t>如下：</a:t>
            </a:r>
          </a:p>
          <a:p>
            <a:pPr latinLnBrk="1"/>
            <a:r>
              <a:rPr lang="en-US" altLang="zh-CN" dirty="0"/>
              <a:t>text = ‘Big data is data sets that are so big and complex that traditional data-processing application software are inadequate to deal with them. Big data challenges include capturing data</a:t>
            </a:r>
            <a:r>
              <a:rPr lang="zh-CN" altLang="zh-CN" dirty="0"/>
              <a:t>，</a:t>
            </a:r>
            <a:r>
              <a:rPr lang="en-US" altLang="zh-CN" dirty="0"/>
              <a:t> data storage</a:t>
            </a:r>
            <a:r>
              <a:rPr lang="zh-CN" altLang="zh-CN" dirty="0"/>
              <a:t>，</a:t>
            </a:r>
            <a:r>
              <a:rPr lang="en-US" altLang="zh-CN" dirty="0"/>
              <a:t> data analysis</a:t>
            </a:r>
            <a:r>
              <a:rPr lang="zh-CN" altLang="zh-CN" dirty="0"/>
              <a:t>，</a:t>
            </a:r>
            <a:r>
              <a:rPr lang="en-US" altLang="zh-CN" dirty="0"/>
              <a:t> search</a:t>
            </a:r>
            <a:r>
              <a:rPr lang="zh-CN" altLang="zh-CN" dirty="0"/>
              <a:t>，</a:t>
            </a:r>
            <a:r>
              <a:rPr lang="en-US" altLang="zh-CN" dirty="0"/>
              <a:t> sharing</a:t>
            </a:r>
            <a:r>
              <a:rPr lang="zh-CN" altLang="zh-CN" dirty="0"/>
              <a:t>，</a:t>
            </a:r>
            <a:r>
              <a:rPr lang="en-US" altLang="zh-CN" dirty="0"/>
              <a:t> transfer</a:t>
            </a:r>
            <a:r>
              <a:rPr lang="zh-CN" altLang="zh-CN" dirty="0"/>
              <a:t>，</a:t>
            </a:r>
            <a:r>
              <a:rPr lang="en-US" altLang="zh-CN" dirty="0"/>
              <a:t> visualization</a:t>
            </a:r>
            <a:r>
              <a:rPr lang="zh-CN" altLang="zh-CN" dirty="0"/>
              <a:t>，</a:t>
            </a:r>
            <a:r>
              <a:rPr lang="en-US" altLang="zh-CN" dirty="0"/>
              <a:t> querying</a:t>
            </a:r>
            <a:r>
              <a:rPr lang="zh-CN" altLang="zh-CN" dirty="0"/>
              <a:t>，</a:t>
            </a:r>
            <a:r>
              <a:rPr lang="en-US" altLang="zh-CN" dirty="0"/>
              <a:t> updating</a:t>
            </a:r>
            <a:r>
              <a:rPr lang="zh-CN" altLang="zh-CN" dirty="0"/>
              <a:t>，</a:t>
            </a:r>
            <a:r>
              <a:rPr lang="en-US" altLang="zh-CN" dirty="0"/>
              <a:t> information privacy and data source. There are a number of concepts associated with big data: originally there were 3 concepts volume</a:t>
            </a:r>
            <a:r>
              <a:rPr lang="zh-CN" altLang="zh-CN" dirty="0"/>
              <a:t>，</a:t>
            </a:r>
            <a:r>
              <a:rPr lang="en-US" altLang="zh-CN" dirty="0"/>
              <a:t> variety and velocity. Other concepts later attributed with big data are veracity and value.’</a:t>
            </a:r>
            <a:endParaRPr lang="zh-CN" altLang="zh-CN" dirty="0"/>
          </a:p>
          <a:p>
            <a:pPr latinLnBrk="1"/>
            <a:r>
              <a:rPr lang="zh-CN" altLang="zh-CN" dirty="0"/>
              <a:t>（</a:t>
            </a:r>
            <a:r>
              <a:rPr lang="en-US" altLang="zh-CN" dirty="0"/>
              <a:t>1</a:t>
            </a:r>
            <a:r>
              <a:rPr lang="zh-CN" altLang="zh-CN" dirty="0"/>
              <a:t>）使用句子</a:t>
            </a:r>
            <a:r>
              <a:rPr lang="en-US" altLang="zh-CN" dirty="0"/>
              <a:t>tokenizer</a:t>
            </a:r>
            <a:r>
              <a:rPr lang="zh-CN" altLang="zh-CN" dirty="0"/>
              <a:t>，将这一段文本</a:t>
            </a:r>
            <a:r>
              <a:rPr lang="en-US" altLang="zh-CN" dirty="0"/>
              <a:t>tokenize</a:t>
            </a:r>
            <a:r>
              <a:rPr lang="zh-CN" altLang="zh-CN" dirty="0"/>
              <a:t>成句子。</a:t>
            </a:r>
          </a:p>
          <a:p>
            <a:pPr latinLnBrk="1"/>
            <a:r>
              <a:rPr lang="zh-CN" altLang="zh-CN" dirty="0"/>
              <a:t>（</a:t>
            </a:r>
            <a:r>
              <a:rPr lang="en-US" altLang="zh-CN" dirty="0"/>
              <a:t>2</a:t>
            </a:r>
            <a:r>
              <a:rPr lang="zh-CN" altLang="zh-CN" dirty="0"/>
              <a:t>）使用单词</a:t>
            </a:r>
            <a:r>
              <a:rPr lang="en-US" altLang="zh-CN" dirty="0"/>
              <a:t>tokenizer</a:t>
            </a:r>
            <a:r>
              <a:rPr lang="zh-CN" altLang="zh-CN" dirty="0"/>
              <a:t>，将这一段文本</a:t>
            </a:r>
            <a:r>
              <a:rPr lang="en-US" altLang="zh-CN" dirty="0"/>
              <a:t>tokenize</a:t>
            </a:r>
            <a:r>
              <a:rPr lang="zh-CN" altLang="zh-CN" dirty="0"/>
              <a:t>成单词。</a:t>
            </a:r>
          </a:p>
          <a:p>
            <a:pPr latinLnBrk="1"/>
            <a:r>
              <a:rPr lang="zh-CN" altLang="zh-CN" dirty="0"/>
              <a:t>（</a:t>
            </a:r>
            <a:r>
              <a:rPr lang="en-US" altLang="zh-CN" dirty="0"/>
              <a:t>3</a:t>
            </a:r>
            <a:r>
              <a:rPr lang="zh-CN" altLang="zh-CN" dirty="0"/>
              <a:t>）给中文文本</a:t>
            </a:r>
            <a:r>
              <a:rPr lang="en-US" altLang="zh-CN" dirty="0"/>
              <a:t>text</a:t>
            </a:r>
            <a:r>
              <a:rPr lang="zh-CN" altLang="zh-CN" dirty="0"/>
              <a:t>如下：</a:t>
            </a:r>
          </a:p>
          <a:p>
            <a:pPr latinLnBrk="1"/>
            <a:r>
              <a:rPr lang="en-US" altLang="zh-CN" dirty="0"/>
              <a:t>text = ‘</a:t>
            </a:r>
            <a:r>
              <a:rPr lang="zh-CN" altLang="zh-CN" dirty="0"/>
              <a:t>大数据是需要新处理模式才能具有更强的决策力、洞察发现力和流程优化能力的海量、高增长率和多样化的信息资产。</a:t>
            </a:r>
            <a:r>
              <a:rPr lang="en-US" altLang="zh-CN" dirty="0"/>
              <a:t>’</a:t>
            </a:r>
            <a:endParaRPr lang="zh-CN" altLang="zh-CN" dirty="0"/>
          </a:p>
          <a:p>
            <a:pPr latinLnBrk="1"/>
            <a:r>
              <a:rPr lang="zh-CN" altLang="zh-CN" dirty="0"/>
              <a:t>对这一段中文文字进行分词、输出每个分词的词性。</a:t>
            </a:r>
          </a:p>
        </p:txBody>
      </p:sp>
    </p:spTree>
    <p:extLst>
      <p:ext uri="{BB962C8B-B14F-4D97-AF65-F5344CB8AC3E}">
        <p14:creationId xmlns:p14="http://schemas.microsoft.com/office/powerpoint/2010/main" val="20975497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2328094" cy="52322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复习思考题</a:t>
            </a:r>
          </a:p>
        </p:txBody>
      </p:sp>
      <p:sp>
        <p:nvSpPr>
          <p:cNvPr id="4" name="文本框 3"/>
          <p:cNvSpPr txBox="1"/>
          <p:nvPr/>
        </p:nvSpPr>
        <p:spPr>
          <a:xfrm>
            <a:off x="540346" y="1060376"/>
            <a:ext cx="8352928" cy="923330"/>
          </a:xfrm>
          <a:prstGeom prst="rect">
            <a:avLst/>
          </a:prstGeom>
          <a:noFill/>
        </p:spPr>
        <p:txBody>
          <a:bodyPr wrap="square" rtlCol="0" anchor="t">
            <a:spAutoFit/>
          </a:bodyPr>
          <a:lstStyle/>
          <a:p>
            <a:pPr latinLnBrk="1"/>
            <a:r>
              <a:rPr lang="en-US" altLang="zh-CN" dirty="0">
                <a:latin typeface="宋体" panose="02010600030101010101" pitchFamily="2" charset="-122"/>
              </a:rPr>
              <a:t>2.</a:t>
            </a:r>
            <a:r>
              <a:rPr lang="zh-CN" altLang="zh-CN" dirty="0">
                <a:latin typeface="宋体" panose="02010600030101010101" pitchFamily="2" charset="-122"/>
              </a:rPr>
              <a:t>有手机垃圾短信数据集，将其放在文件中：</a:t>
            </a:r>
            <a:r>
              <a:rPr lang="en-US" altLang="zh-CN" dirty="0">
                <a:latin typeface="宋体" panose="02010600030101010101" pitchFamily="2" charset="-122"/>
              </a:rPr>
              <a:t>sms_spam.csv</a:t>
            </a:r>
            <a:r>
              <a:rPr lang="zh-CN" altLang="zh-CN" dirty="0">
                <a:latin typeface="宋体" panose="02010600030101010101" pitchFamily="2" charset="-122"/>
              </a:rPr>
              <a:t>，该文件共有</a:t>
            </a:r>
            <a:r>
              <a:rPr lang="en-US" altLang="zh-CN" dirty="0">
                <a:latin typeface="宋体" panose="02010600030101010101" pitchFamily="2" charset="-122"/>
              </a:rPr>
              <a:t>5537</a:t>
            </a:r>
            <a:r>
              <a:rPr lang="zh-CN" altLang="zh-CN" dirty="0">
                <a:latin typeface="宋体" panose="02010600030101010101" pitchFamily="2" charset="-122"/>
              </a:rPr>
              <a:t>行，</a:t>
            </a:r>
            <a:r>
              <a:rPr lang="en-US" altLang="zh-CN" dirty="0">
                <a:latin typeface="宋体" panose="02010600030101010101" pitchFamily="2" charset="-122"/>
              </a:rPr>
              <a:t>2</a:t>
            </a:r>
            <a:r>
              <a:rPr lang="zh-CN" altLang="zh-CN" dirty="0">
                <a:latin typeface="宋体" panose="02010600030101010101" pitchFamily="2" charset="-122"/>
              </a:rPr>
              <a:t>列，分别是类型（</a:t>
            </a:r>
            <a:r>
              <a:rPr lang="en-US" altLang="zh-CN" dirty="0">
                <a:latin typeface="宋体" panose="02010600030101010101" pitchFamily="2" charset="-122"/>
              </a:rPr>
              <a:t>type</a:t>
            </a:r>
            <a:r>
              <a:rPr lang="zh-CN" altLang="zh-CN" dirty="0">
                <a:latin typeface="宋体" panose="02010600030101010101" pitchFamily="2" charset="-122"/>
              </a:rPr>
              <a:t>，</a:t>
            </a:r>
            <a:r>
              <a:rPr lang="en-US" altLang="zh-CN" dirty="0">
                <a:latin typeface="宋体" panose="02010600030101010101" pitchFamily="2" charset="-122"/>
              </a:rPr>
              <a:t>ham</a:t>
            </a:r>
            <a:r>
              <a:rPr lang="zh-CN" altLang="zh-CN" dirty="0">
                <a:latin typeface="宋体" panose="02010600030101010101" pitchFamily="2" charset="-122"/>
              </a:rPr>
              <a:t>为非垃圾短信，</a:t>
            </a:r>
            <a:r>
              <a:rPr lang="en-US" altLang="zh-CN" dirty="0">
                <a:latin typeface="宋体" panose="02010600030101010101" pitchFamily="2" charset="-122"/>
              </a:rPr>
              <a:t>spam</a:t>
            </a:r>
            <a:r>
              <a:rPr lang="zh-CN" altLang="zh-CN" dirty="0">
                <a:latin typeface="宋体" panose="02010600030101010101" pitchFamily="2" charset="-122"/>
              </a:rPr>
              <a:t>为垃圾短信）和内容（</a:t>
            </a:r>
            <a:r>
              <a:rPr lang="en-US" altLang="zh-CN" dirty="0">
                <a:latin typeface="宋体" panose="02010600030101010101" pitchFamily="2" charset="-122"/>
              </a:rPr>
              <a:t>text</a:t>
            </a:r>
            <a:r>
              <a:rPr lang="zh-CN" altLang="zh-CN" dirty="0">
                <a:latin typeface="宋体" panose="02010600030101010101" pitchFamily="2" charset="-122"/>
              </a:rPr>
              <a:t>，短信的具体内容），如</a:t>
            </a:r>
            <a:r>
              <a:rPr lang="zh-CN" altLang="en-US" dirty="0">
                <a:latin typeface="宋体" panose="02010600030101010101" pitchFamily="2" charset="-122"/>
              </a:rPr>
              <a:t>图 </a:t>
            </a:r>
            <a:r>
              <a:rPr lang="en-US" altLang="zh-CN" dirty="0">
                <a:latin typeface="宋体" panose="02010600030101010101" pitchFamily="2" charset="-122"/>
              </a:rPr>
              <a:t>7-7</a:t>
            </a:r>
            <a:r>
              <a:rPr lang="zh-CN" altLang="en-US" dirty="0">
                <a:latin typeface="宋体" panose="02010600030101010101" pitchFamily="2" charset="-122"/>
              </a:rPr>
              <a:t>所示。</a:t>
            </a:r>
            <a:endParaRPr lang="zh-CN" altLang="zh-CN" dirty="0">
              <a:latin typeface="宋体" panose="02010600030101010101" pitchFamily="2" charset="-122"/>
            </a:endParaRPr>
          </a:p>
        </p:txBody>
      </p:sp>
      <p:sp>
        <p:nvSpPr>
          <p:cNvPr id="6" name="Rectangle 4"/>
          <p:cNvSpPr>
            <a:spLocks noChangeArrowheads="1"/>
          </p:cNvSpPr>
          <p:nvPr/>
        </p:nvSpPr>
        <p:spPr bwMode="auto">
          <a:xfrm>
            <a:off x="684362" y="1983706"/>
            <a:ext cx="914558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 name="对象 6"/>
          <p:cNvGraphicFramePr>
            <a:graphicFrameLocks noChangeAspect="1"/>
          </p:cNvGraphicFramePr>
          <p:nvPr/>
        </p:nvGraphicFramePr>
        <p:xfrm>
          <a:off x="684362" y="1983706"/>
          <a:ext cx="4962525" cy="3038475"/>
        </p:xfrm>
        <a:graphic>
          <a:graphicData uri="http://schemas.openxmlformats.org/presentationml/2006/ole">
            <mc:AlternateContent xmlns:mc="http://schemas.openxmlformats.org/markup-compatibility/2006">
              <mc:Choice xmlns:v="urn:schemas-microsoft-com:vml" Requires="v">
                <p:oleObj r:id="rId2" imgW="7182853" imgH="4382112" progId="Unknown">
                  <p:embed/>
                </p:oleObj>
              </mc:Choice>
              <mc:Fallback>
                <p:oleObj r:id="rId2" imgW="7182853" imgH="4382112" progId="Unknown">
                  <p:embed/>
                  <p:pic>
                    <p:nvPicPr>
                      <p:cNvPr id="7" name="对象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362" y="1983706"/>
                        <a:ext cx="4962525" cy="30384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9626285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2328094" cy="52322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复习思考题</a:t>
            </a:r>
          </a:p>
        </p:txBody>
      </p:sp>
      <p:sp>
        <p:nvSpPr>
          <p:cNvPr id="4" name="文本框 3"/>
          <p:cNvSpPr txBox="1"/>
          <p:nvPr/>
        </p:nvSpPr>
        <p:spPr>
          <a:xfrm>
            <a:off x="540346" y="1060376"/>
            <a:ext cx="8352928" cy="2308324"/>
          </a:xfrm>
          <a:prstGeom prst="rect">
            <a:avLst/>
          </a:prstGeom>
          <a:noFill/>
        </p:spPr>
        <p:txBody>
          <a:bodyPr wrap="square" rtlCol="0" anchor="t">
            <a:spAutoFit/>
          </a:bodyPr>
          <a:lstStyle/>
          <a:p>
            <a:pPr latinLnBrk="1"/>
            <a:r>
              <a:rPr lang="zh-CN" altLang="en-US" dirty="0">
                <a:latin typeface="宋体" panose="02010600030101010101" pitchFamily="2" charset="-122"/>
              </a:rPr>
              <a:t>问题：</a:t>
            </a:r>
            <a:endParaRPr lang="en-US" altLang="zh-CN" dirty="0">
              <a:latin typeface="宋体" panose="02010600030101010101" pitchFamily="2" charset="-122"/>
            </a:endParaRPr>
          </a:p>
          <a:p>
            <a:pPr latinLnBrk="1"/>
            <a:r>
              <a:rPr lang="zh-CN" altLang="zh-CN" dirty="0"/>
              <a:t>（</a:t>
            </a:r>
            <a:r>
              <a:rPr lang="en-US" altLang="zh-CN" dirty="0"/>
              <a:t>1</a:t>
            </a:r>
            <a:r>
              <a:rPr lang="zh-CN" altLang="zh-CN" dirty="0"/>
              <a:t>）对该</a:t>
            </a:r>
            <a:r>
              <a:rPr lang="en-US" altLang="zh-CN" dirty="0"/>
              <a:t>’</a:t>
            </a:r>
            <a:r>
              <a:rPr lang="zh-CN" altLang="zh-CN" dirty="0"/>
              <a:t>手机垃圾短信</a:t>
            </a:r>
            <a:r>
              <a:rPr lang="en-US" altLang="zh-CN" dirty="0"/>
              <a:t>’</a:t>
            </a:r>
            <a:r>
              <a:rPr lang="zh-CN" altLang="zh-CN" dirty="0"/>
              <a:t>的数据集进行文本挖掘。</a:t>
            </a:r>
          </a:p>
          <a:p>
            <a:pPr latinLnBrk="1"/>
            <a:r>
              <a:rPr lang="zh-CN" altLang="zh-CN" dirty="0"/>
              <a:t>（</a:t>
            </a:r>
            <a:r>
              <a:rPr lang="en-US" altLang="zh-CN" dirty="0"/>
              <a:t>2</a:t>
            </a:r>
            <a:r>
              <a:rPr lang="zh-CN" altLang="zh-CN" dirty="0"/>
              <a:t>）分类垃圾邮件</a:t>
            </a:r>
            <a:r>
              <a:rPr lang="en-US" altLang="zh-CN" dirty="0"/>
              <a:t>ham</a:t>
            </a:r>
            <a:r>
              <a:rPr lang="zh-CN" altLang="zh-CN" dirty="0"/>
              <a:t>和非垃圾邮件</a:t>
            </a:r>
            <a:r>
              <a:rPr lang="en-US" altLang="zh-CN" dirty="0"/>
              <a:t>spam</a:t>
            </a:r>
            <a:r>
              <a:rPr lang="zh-CN" altLang="zh-CN" dirty="0"/>
              <a:t>，并分别做词云图。</a:t>
            </a:r>
            <a:endParaRPr lang="en-US" altLang="zh-CN" dirty="0"/>
          </a:p>
          <a:p>
            <a:pPr latinLnBrk="1"/>
            <a:endParaRPr lang="en-US" altLang="zh-CN" dirty="0"/>
          </a:p>
          <a:p>
            <a:pPr latinLnBrk="1"/>
            <a:endParaRPr lang="zh-CN" altLang="zh-CN" dirty="0"/>
          </a:p>
          <a:p>
            <a:pPr latinLnBrk="1"/>
            <a:r>
              <a:rPr lang="en-US" altLang="zh-CN" dirty="0"/>
              <a:t>3. </a:t>
            </a:r>
            <a:r>
              <a:rPr lang="zh-CN" altLang="zh-CN" dirty="0"/>
              <a:t>使用第</a:t>
            </a:r>
            <a:r>
              <a:rPr lang="en-US" altLang="zh-CN" dirty="0"/>
              <a:t>6</a:t>
            </a:r>
            <a:r>
              <a:rPr lang="zh-CN" altLang="zh-CN" dirty="0"/>
              <a:t>章介绍的网络数据源，获取</a:t>
            </a:r>
            <a:r>
              <a:rPr lang="en-US" altLang="zh-CN" dirty="0"/>
              <a:t>3</a:t>
            </a:r>
            <a:r>
              <a:rPr lang="zh-CN" altLang="zh-CN" dirty="0"/>
              <a:t>支股票的信息，按照本章第三节提供的方法，做出每日涨跌幅与股评情绪的对比图像。</a:t>
            </a:r>
          </a:p>
          <a:p>
            <a:pPr latinLnBrk="1"/>
            <a:endParaRPr lang="zh-CN" altLang="zh-CN" dirty="0">
              <a:latin typeface="宋体" panose="02010600030101010101" pitchFamily="2" charset="-122"/>
            </a:endParaRPr>
          </a:p>
        </p:txBody>
      </p:sp>
      <p:sp>
        <p:nvSpPr>
          <p:cNvPr id="6" name="Rectangle 4"/>
          <p:cNvSpPr>
            <a:spLocks noChangeArrowheads="1"/>
          </p:cNvSpPr>
          <p:nvPr/>
        </p:nvSpPr>
        <p:spPr bwMode="auto">
          <a:xfrm>
            <a:off x="684362" y="1983706"/>
            <a:ext cx="914558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0289285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userDrawn="1"/>
        </p:nvSpPr>
        <p:spPr>
          <a:xfrm rot="10800000">
            <a:off x="-12188" y="2565816"/>
            <a:ext cx="3432854" cy="1393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aseline="-25000" dirty="0"/>
              <a:t> </a:t>
            </a:r>
            <a:endParaRPr lang="zh-CN" altLang="en-US" baseline="-25000" dirty="0"/>
          </a:p>
        </p:txBody>
      </p:sp>
      <p:sp>
        <p:nvSpPr>
          <p:cNvPr id="11" name="矩形 10"/>
          <p:cNvSpPr/>
          <p:nvPr/>
        </p:nvSpPr>
        <p:spPr>
          <a:xfrm rot="1400643">
            <a:off x="4392013" y="1938116"/>
            <a:ext cx="6431840" cy="2820575"/>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3132634" y="567853"/>
            <a:ext cx="2903368" cy="2913972"/>
            <a:chOff x="3132634" y="567853"/>
            <a:chExt cx="2903368" cy="2913972"/>
          </a:xfrm>
        </p:grpSpPr>
        <p:sp>
          <p:nvSpPr>
            <p:cNvPr id="14" name="椭圆 13"/>
            <p:cNvSpPr/>
            <p:nvPr userDrawn="1"/>
          </p:nvSpPr>
          <p:spPr>
            <a:xfrm>
              <a:off x="3355487" y="648892"/>
              <a:ext cx="2451523" cy="27320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355487" y="730298"/>
              <a:ext cx="2451523" cy="2732057"/>
            </a:xfrm>
            <a:prstGeom prst="ellipse">
              <a:avLst/>
            </a:prstGeom>
            <a:blipFill dpi="0" rotWithShape="1">
              <a:blip r:embed="rId4"/>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空心弧 14"/>
            <p:cNvSpPr/>
            <p:nvPr userDrawn="1"/>
          </p:nvSpPr>
          <p:spPr>
            <a:xfrm>
              <a:off x="3132634" y="567853"/>
              <a:ext cx="2891732" cy="2892123"/>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空心弧 16"/>
            <p:cNvSpPr/>
            <p:nvPr userDrawn="1"/>
          </p:nvSpPr>
          <p:spPr>
            <a:xfrm rot="9058792">
              <a:off x="3144270" y="589702"/>
              <a:ext cx="2891732" cy="2892123"/>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5" imgW="9525" imgH="9525" progId="TCLayout.ActiveDocument.1">
                  <p:embed/>
                </p:oleObj>
              </mc:Choice>
              <mc:Fallback>
                <p:oleObj name="think-cell Slide" r:id="rId5" imgW="9525" imgH="9525" progId="TCLayout.ActiveDocument.1">
                  <p:embed/>
                  <p:pic>
                    <p:nvPicPr>
                      <p:cNvPr id="0" name="图片 2065"/>
                      <p:cNvPicPr/>
                      <p:nvPr/>
                    </p:nvPicPr>
                    <p:blipFill>
                      <a:blip r:embed="rId6"/>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13" name="矩形 12"/>
          <p:cNvSpPr/>
          <p:nvPr/>
        </p:nvSpPr>
        <p:spPr>
          <a:xfrm>
            <a:off x="5904656" y="2039763"/>
            <a:ext cx="3276650" cy="161335"/>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59"/>
          <p:cNvSpPr>
            <a:spLocks noChangeArrowheads="1"/>
          </p:cNvSpPr>
          <p:nvPr/>
        </p:nvSpPr>
        <p:spPr bwMode="auto">
          <a:xfrm>
            <a:off x="1980506" y="3663132"/>
            <a:ext cx="512088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400" b="1" dirty="0">
                <a:solidFill>
                  <a:schemeClr val="tx1">
                    <a:lumMod val="65000"/>
                    <a:lumOff val="35000"/>
                  </a:schemeClr>
                </a:solidFill>
                <a:latin typeface="黑体" panose="02010609060101010101" charset="-122"/>
                <a:ea typeface="黑体" panose="02010609060101010101" charset="-122"/>
                <a:cs typeface="黑体" panose="02010609060101010101" charset="-122"/>
              </a:rPr>
              <a:t>谢谢 下节课见</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rot="1400643">
            <a:off x="1085482" y="2604661"/>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矩形 61"/>
          <p:cNvSpPr/>
          <p:nvPr/>
        </p:nvSpPr>
        <p:spPr>
          <a:xfrm rot="1400643">
            <a:off x="6892060" y="262582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矩形 60"/>
          <p:cNvSpPr/>
          <p:nvPr/>
        </p:nvSpPr>
        <p:spPr>
          <a:xfrm rot="1400643">
            <a:off x="4018718" y="266061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5" name="Freeform 28"/>
          <p:cNvSpPr/>
          <p:nvPr/>
        </p:nvSpPr>
        <p:spPr>
          <a:xfrm>
            <a:off x="410187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FFC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8"/>
          <p:cNvSpPr/>
          <p:nvPr/>
        </p:nvSpPr>
        <p:spPr>
          <a:xfrm>
            <a:off x="72295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 name="Group 74"/>
          <p:cNvGrpSpPr/>
          <p:nvPr/>
        </p:nvGrpSpPr>
        <p:grpSpPr>
          <a:xfrm>
            <a:off x="4069685" y="691526"/>
            <a:ext cx="1149729" cy="1129800"/>
            <a:chOff x="5329648" y="1486933"/>
            <a:chExt cx="1532706" cy="1506139"/>
          </a:xfrm>
        </p:grpSpPr>
        <p:sp>
          <p:nvSpPr>
            <p:cNvPr id="57" name="TextBox 75"/>
            <p:cNvSpPr txBox="1"/>
            <p:nvPr/>
          </p:nvSpPr>
          <p:spPr>
            <a:xfrm>
              <a:off x="5425440" y="1518147"/>
              <a:ext cx="1341120" cy="615553"/>
            </a:xfrm>
            <a:prstGeom prst="rect">
              <a:avLst/>
            </a:prstGeom>
            <a:noFill/>
          </p:spPr>
          <p:txBody>
            <a:bodyPr wrap="square" lIns="0" tIns="0" rIns="0" bIns="0">
              <a:normAutofit lnSpcReduction="10000"/>
            </a:bodyPr>
            <a:lstStyle/>
            <a:p>
              <a:pPr algn="dist"/>
              <a:r>
                <a:rPr lang="zh-CN" altLang="en-US" sz="3200" b="1" dirty="0">
                  <a:solidFill>
                    <a:schemeClr val="tx2">
                      <a:lumMod val="75000"/>
                    </a:schemeClr>
                  </a:solidFill>
                  <a:latin typeface="黑体" panose="02010609060101010101" charset="-122"/>
                  <a:ea typeface="黑体" panose="02010609060101010101" charset="-122"/>
                </a:rPr>
                <a:t>目录</a:t>
              </a:r>
            </a:p>
          </p:txBody>
        </p:sp>
        <p:sp>
          <p:nvSpPr>
            <p:cNvPr id="58" name="TextBox 76"/>
            <p:cNvSpPr txBox="1"/>
            <p:nvPr/>
          </p:nvSpPr>
          <p:spPr>
            <a:xfrm>
              <a:off x="5329648" y="1486933"/>
              <a:ext cx="1532706" cy="1506139"/>
            </a:xfrm>
            <a:prstGeom prst="diamond">
              <a:avLst/>
            </a:prstGeom>
            <a:noFill/>
          </p:spPr>
          <p:txBody>
            <a:bodyPr wrap="none" lIns="0" tIns="0" rIns="0" bIns="0" anchor="ctr" anchorCtr="1">
              <a:normAutofit/>
            </a:bodyPr>
            <a:lstStyle/>
            <a:p>
              <a:pPr algn="ctr"/>
              <a:r>
                <a:rPr lang="en-US" altLang="zh-CN" sz="2800" b="1" dirty="0">
                  <a:solidFill>
                    <a:schemeClr val="tx2">
                      <a:lumMod val="75000"/>
                    </a:schemeClr>
                  </a:solidFill>
                  <a:latin typeface="Times New Roman" panose="02020603050405020304" charset="0"/>
                  <a:ea typeface="微软雅黑" panose="020B0503020204020204" pitchFamily="34" charset="-122"/>
                  <a:cs typeface="Times New Roman" panose="02020603050405020304" charset="0"/>
                </a:rPr>
                <a:t>Contents</a:t>
              </a:r>
            </a:p>
          </p:txBody>
        </p:sp>
      </p:grpSp>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389600" y="2257016"/>
            <a:ext cx="1848485" cy="1388378"/>
            <a:chOff x="403494" y="2256276"/>
            <a:chExt cx="1848164" cy="1388138"/>
          </a:xfrm>
        </p:grpSpPr>
        <p:sp>
          <p:nvSpPr>
            <p:cNvPr id="45" name="TextBox 34"/>
            <p:cNvSpPr txBox="1"/>
            <p:nvPr/>
          </p:nvSpPr>
          <p:spPr>
            <a:xfrm>
              <a:off x="687924" y="2256276"/>
              <a:ext cx="1206424" cy="460554"/>
            </a:xfrm>
            <a:prstGeom prst="rect">
              <a:avLst/>
            </a:prstGeom>
            <a:noFill/>
          </p:spPr>
          <p:txBody>
            <a:bodyPr wrap="none">
              <a:normAutofit/>
            </a:bodyPr>
            <a:lstStyle/>
            <a:p>
              <a:pPr algn="ctr"/>
              <a:r>
                <a:rPr lang="zh-CN" altLang="en-US" sz="2400" b="1" dirty="0">
                  <a:solidFill>
                    <a:schemeClr val="bg1"/>
                  </a:solidFill>
                  <a:latin typeface="华文中宋" panose="02010600040101010101" charset="-122"/>
                  <a:ea typeface="华文中宋" panose="02010600040101010101" charset="-122"/>
                </a:rPr>
                <a:t>第一节</a:t>
              </a:r>
            </a:p>
          </p:txBody>
        </p:sp>
        <p:sp>
          <p:nvSpPr>
            <p:cNvPr id="24" name="TextBox 62"/>
            <p:cNvSpPr txBox="1"/>
            <p:nvPr/>
          </p:nvSpPr>
          <p:spPr bwMode="auto">
            <a:xfrm>
              <a:off x="403494" y="3337127"/>
              <a:ext cx="1848164" cy="307287"/>
            </a:xfrm>
            <a:prstGeom prst="rect">
              <a:avLst/>
            </a:prstGeom>
            <a:noFill/>
            <a:ln w="9525">
              <a:noFill/>
              <a:miter lim="800000"/>
            </a:ln>
          </p:spPr>
          <p:txBody>
            <a:bodyPr wrap="square" lIns="0" tIns="0" rIns="0" bIns="0" anchor="ctr" anchorCtr="1">
              <a:spAutoFit/>
              <a:scene3d>
                <a:camera prst="orthographicFront"/>
                <a:lightRig rig="threePt" dir="t"/>
              </a:scene3d>
              <a:sp3d>
                <a:bevelT w="0" h="0"/>
              </a:sp3d>
            </a:bodyPr>
            <a:lstStyle/>
            <a:p>
              <a:pPr marL="0" lvl="1" algn="ctr"/>
              <a:r>
                <a:rPr lang="zh-CN" altLang="en-US" sz="2000" b="1" dirty="0">
                  <a:solidFill>
                    <a:schemeClr val="tx2"/>
                  </a:solidFill>
                  <a:latin typeface="华文中宋" panose="02010600040101010101" charset="-122"/>
                  <a:ea typeface="华文中宋" panose="02010600040101010101" charset="-122"/>
                </a:rPr>
                <a:t>基本概念</a:t>
              </a:r>
            </a:p>
          </p:txBody>
        </p:sp>
      </p:grpSp>
      <p:grpSp>
        <p:nvGrpSpPr>
          <p:cNvPr id="3" name="组合 2"/>
          <p:cNvGrpSpPr/>
          <p:nvPr/>
        </p:nvGrpSpPr>
        <p:grpSpPr>
          <a:xfrm>
            <a:off x="3898006" y="2257016"/>
            <a:ext cx="1538884" cy="1421411"/>
            <a:chOff x="2169062" y="2256276"/>
            <a:chExt cx="1538617" cy="1421165"/>
          </a:xfrm>
        </p:grpSpPr>
        <p:sp>
          <p:nvSpPr>
            <p:cNvPr id="41" name="TextBox 36"/>
            <p:cNvSpPr txBox="1"/>
            <p:nvPr/>
          </p:nvSpPr>
          <p:spPr>
            <a:xfrm>
              <a:off x="2328356"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第二节</a:t>
              </a:r>
              <a:endParaRPr lang="zh-CN" altLang="en-US" sz="2400" b="1" dirty="0">
                <a:solidFill>
                  <a:schemeClr val="bg1"/>
                </a:solidFill>
                <a:latin typeface="黑体" panose="02010609060101010101" charset="-122"/>
                <a:ea typeface="黑体" panose="02010609060101010101" charset="-122"/>
              </a:endParaRPr>
            </a:p>
          </p:txBody>
        </p:sp>
        <p:sp>
          <p:nvSpPr>
            <p:cNvPr id="22" name="TextBox 60"/>
            <p:cNvSpPr txBox="1"/>
            <p:nvPr/>
          </p:nvSpPr>
          <p:spPr bwMode="auto">
            <a:xfrm>
              <a:off x="2169062" y="3369717"/>
              <a:ext cx="1538617"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文本分析处理</a:t>
              </a:r>
            </a:p>
          </p:txBody>
        </p:sp>
      </p:grpSp>
      <p:sp>
        <p:nvSpPr>
          <p:cNvPr id="31" name="Freeform 28"/>
          <p:cNvSpPr/>
          <p:nvPr/>
        </p:nvSpPr>
        <p:spPr>
          <a:xfrm>
            <a:off x="7209625" y="2000439"/>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29ABE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2" name="组合 31"/>
          <p:cNvGrpSpPr/>
          <p:nvPr/>
        </p:nvGrpSpPr>
        <p:grpSpPr>
          <a:xfrm>
            <a:off x="7165082" y="2303252"/>
            <a:ext cx="1206633" cy="1421420"/>
            <a:chOff x="3968789" y="2256276"/>
            <a:chExt cx="1206424" cy="1421173"/>
          </a:xfrm>
        </p:grpSpPr>
        <p:sp>
          <p:nvSpPr>
            <p:cNvPr id="33" name="TextBox 38"/>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第三节</a:t>
              </a:r>
            </a:p>
          </p:txBody>
        </p:sp>
        <p:sp>
          <p:nvSpPr>
            <p:cNvPr id="34" name="TextBox 58"/>
            <p:cNvSpPr txBox="1"/>
            <p:nvPr/>
          </p:nvSpPr>
          <p:spPr bwMode="auto">
            <a:xfrm>
              <a:off x="4315565" y="3369725"/>
              <a:ext cx="512872"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案例</a:t>
              </a: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05023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05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01</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4173855" y="2223770"/>
            <a:ext cx="2987675" cy="706755"/>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基本概念</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3539430"/>
          </a:xfrm>
          <a:prstGeom prst="rect">
            <a:avLst/>
          </a:prstGeom>
          <a:noFill/>
        </p:spPr>
        <p:txBody>
          <a:bodyPr wrap="square" rtlCol="0" anchor="t">
            <a:spAutoFit/>
          </a:bodyPr>
          <a:lstStyle/>
          <a:p>
            <a:pPr>
              <a:spcBef>
                <a:spcPts val="600"/>
              </a:spcBef>
              <a:buSzPct val="75000"/>
            </a:pPr>
            <a:r>
              <a:rPr lang="zh-CN" altLang="en-US" sz="2400" b="1" dirty="0"/>
              <a:t>基本概念</a:t>
            </a:r>
          </a:p>
          <a:p>
            <a:pPr marL="342900" indent="-342900">
              <a:spcBef>
                <a:spcPts val="600"/>
              </a:spcBef>
              <a:buSzPct val="75000"/>
              <a:buFont typeface="Wingdings" panose="05000000000000000000" pitchFamily="2" charset="2"/>
              <a:buChar char="l"/>
            </a:pPr>
            <a:r>
              <a:rPr lang="zh-CN" altLang="en-US" sz="2000" dirty="0"/>
              <a:t>文本挖掘（</a:t>
            </a:r>
            <a:r>
              <a:rPr lang="en-US" altLang="zh-CN" sz="2000" dirty="0"/>
              <a:t>Text Mining</a:t>
            </a:r>
            <a:r>
              <a:rPr lang="zh-CN" altLang="en-US" sz="2000" dirty="0"/>
              <a:t>）和自然语言处理（</a:t>
            </a:r>
            <a:r>
              <a:rPr lang="en-US" altLang="zh-CN" sz="2000" dirty="0"/>
              <a:t>NLP</a:t>
            </a:r>
            <a:r>
              <a:rPr lang="zh-CN" altLang="en-US" sz="2000" dirty="0"/>
              <a:t>，</a:t>
            </a:r>
            <a:r>
              <a:rPr lang="en-US" altLang="zh-CN" sz="2000" dirty="0"/>
              <a:t>Natural Language Processing)</a:t>
            </a:r>
            <a:r>
              <a:rPr lang="zh-CN" altLang="en-US" sz="2000" dirty="0"/>
              <a:t>是现代人工智能系统不可分割的一部分。</a:t>
            </a:r>
            <a:endParaRPr lang="en-US" altLang="zh-CN" sz="2000" dirty="0"/>
          </a:p>
          <a:p>
            <a:pPr marL="342900" indent="-342900">
              <a:spcBef>
                <a:spcPts val="600"/>
              </a:spcBef>
              <a:buSzPct val="75000"/>
              <a:buFont typeface="Wingdings" panose="05000000000000000000" pitchFamily="2" charset="2"/>
              <a:buChar char="l"/>
            </a:pPr>
            <a:r>
              <a:rPr lang="zh-CN" altLang="en-US" sz="2000" dirty="0"/>
              <a:t>众所周知，计算机擅长处理结构化数据，处理非结构化的文本时，就会变得很困难。</a:t>
            </a:r>
            <a:endParaRPr lang="en-US" altLang="zh-CN" sz="2000" dirty="0"/>
          </a:p>
          <a:p>
            <a:pPr marL="342900" indent="-342900">
              <a:spcBef>
                <a:spcPts val="600"/>
              </a:spcBef>
              <a:buSzPct val="75000"/>
              <a:buFont typeface="Wingdings" panose="05000000000000000000" pitchFamily="2" charset="2"/>
              <a:buChar char="l"/>
            </a:pPr>
            <a:r>
              <a:rPr lang="zh-CN" altLang="en-US" sz="2000" dirty="0"/>
              <a:t>自然语言属于典型的非结构化数据，并且语言交流方式也有许多变化和差异，例如方言、语境、俚语等，因此，研发</a:t>
            </a:r>
            <a:r>
              <a:rPr lang="en-US" altLang="zh-CN" sz="2000" dirty="0"/>
              <a:t>NLP</a:t>
            </a:r>
            <a:r>
              <a:rPr lang="zh-CN" altLang="en-US" sz="2000" dirty="0"/>
              <a:t>应用程序是一种挑战，同时也激发了众多研究者的兴趣。</a:t>
            </a:r>
            <a:endParaRPr lang="en-US" altLang="zh-CN" sz="2000" dirty="0"/>
          </a:p>
          <a:p>
            <a:pPr marL="342900" indent="-342900">
              <a:spcBef>
                <a:spcPts val="600"/>
              </a:spcBef>
              <a:buSzPct val="75000"/>
              <a:buFont typeface="Wingdings" panose="05000000000000000000" pitchFamily="2" charset="2"/>
              <a:buChar char="l"/>
            </a:pPr>
            <a:r>
              <a:rPr lang="zh-CN" altLang="en-US" sz="2000" dirty="0"/>
              <a:t>随着</a:t>
            </a:r>
            <a:r>
              <a:rPr lang="en-US" altLang="zh-CN" sz="2000" dirty="0"/>
              <a:t>NLP</a:t>
            </a:r>
            <a:r>
              <a:rPr lang="zh-CN" altLang="en-US" sz="2000" dirty="0"/>
              <a:t>技术和机器学习的日趋成熟，计算机理解自然语言的目标已逐渐成为现实。</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461665"/>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文本挖掘的一般过程如图 </a:t>
            </a:r>
            <a:r>
              <a:rPr lang="en-US" altLang="zh-CN" sz="2400" dirty="0"/>
              <a:t>7-2</a:t>
            </a:r>
            <a:r>
              <a:rPr lang="zh-CN" altLang="en-US" sz="2400" dirty="0"/>
              <a:t>所示。</a:t>
            </a:r>
          </a:p>
        </p:txBody>
      </p:sp>
      <p:grpSp>
        <p:nvGrpSpPr>
          <p:cNvPr id="4" name="组合 3"/>
          <p:cNvGrpSpPr/>
          <p:nvPr/>
        </p:nvGrpSpPr>
        <p:grpSpPr>
          <a:xfrm>
            <a:off x="468338" y="1708448"/>
            <a:ext cx="8208912" cy="2088232"/>
            <a:chOff x="0" y="0"/>
            <a:chExt cx="5099050" cy="1143000"/>
          </a:xfrm>
        </p:grpSpPr>
        <p:sp>
          <p:nvSpPr>
            <p:cNvPr id="5" name="流程图: 磁盘 4"/>
            <p:cNvSpPr/>
            <p:nvPr/>
          </p:nvSpPr>
          <p:spPr>
            <a:xfrm>
              <a:off x="0" y="107950"/>
              <a:ext cx="749300" cy="876300"/>
            </a:xfrm>
            <a:prstGeom prst="flowChartMagneticDisk">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indent="127000" latinLnBrk="1">
                <a:spcAft>
                  <a:spcPts val="0"/>
                </a:spcAft>
              </a:pPr>
              <a:r>
                <a:rPr lang="zh-CN" altLang="en-US" sz="1100" kern="100" dirty="0">
                  <a:ln w="9525" cap="rnd" cmpd="sng" algn="ctr">
                    <a:solidFill>
                      <a:srgbClr val="000000"/>
                    </a:solidFill>
                    <a:prstDash val="solid"/>
                    <a:bevel/>
                  </a:ln>
                  <a:solidFill>
                    <a:srgbClr val="FF0000"/>
                  </a:solidFill>
                  <a:latin typeface="宋体" panose="02010600030101010101" pitchFamily="2" charset="-122"/>
                  <a:ea typeface="宋体" panose="02010600030101010101" pitchFamily="2" charset="-122"/>
                  <a:cs typeface="Times New Roman" panose="02020603050405020304" pitchFamily="18" charset="0"/>
                </a:rPr>
                <a:t>数据源</a:t>
              </a:r>
            </a:p>
            <a:p>
              <a:pPr indent="127000" latinLnBrk="1">
                <a:spcAft>
                  <a:spcPts val="0"/>
                </a:spcAft>
              </a:pPr>
              <a:r>
                <a:rPr lang="zh-CN" altLang="en-US" sz="1100" kern="100" dirty="0">
                  <a:ln w="9525" cap="rnd" cmpd="sng" algn="ctr">
                    <a:solidFill>
                      <a:srgbClr val="000000"/>
                    </a:solidFill>
                    <a:prstDash val="solid"/>
                    <a:bevel/>
                  </a:ln>
                  <a:solidFill>
                    <a:srgbClr val="FF0000"/>
                  </a:solidFill>
                  <a:latin typeface="宋体" panose="02010600030101010101" pitchFamily="2" charset="-122"/>
                  <a:ea typeface="宋体" panose="02010600030101010101" pitchFamily="2" charset="-122"/>
                  <a:cs typeface="Times New Roman" panose="02020603050405020304" pitchFamily="18" charset="0"/>
                </a:rPr>
                <a:t>文本数据库</a:t>
              </a:r>
            </a:p>
            <a:p>
              <a:pPr indent="127000" latinLnBrk="1">
                <a:spcAft>
                  <a:spcPts val="0"/>
                </a:spcAft>
              </a:pPr>
              <a:r>
                <a:rPr lang="zh-CN" altLang="en-US" sz="1100" kern="100" dirty="0">
                  <a:ln w="9525" cap="rnd" cmpd="sng" algn="ctr">
                    <a:solidFill>
                      <a:srgbClr val="000000"/>
                    </a:solidFill>
                    <a:prstDash val="solid"/>
                    <a:bevel/>
                  </a:ln>
                  <a:solidFill>
                    <a:srgbClr val="FF0000"/>
                  </a:solidFill>
                  <a:latin typeface="宋体" panose="02010600030101010101" pitchFamily="2" charset="-122"/>
                  <a:ea typeface="宋体" panose="02010600030101010101" pitchFamily="2" charset="-122"/>
                  <a:cs typeface="Times New Roman" panose="02020603050405020304" pitchFamily="18" charset="0"/>
                </a:rPr>
                <a:t>网页等</a:t>
              </a:r>
              <a:endParaRPr lang="zh-CN" sz="1100" kern="100" dirty="0">
                <a:solidFill>
                  <a:srgbClr val="FF0000"/>
                </a:solidFill>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6" name="右箭头 5"/>
            <p:cNvSpPr/>
            <p:nvPr/>
          </p:nvSpPr>
          <p:spPr>
            <a:xfrm>
              <a:off x="749300" y="552450"/>
              <a:ext cx="203200" cy="5080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endParaRPr lang="zh-CN" altLang="en-US" sz="1100">
                <a:latin typeface="宋体" panose="02010600030101010101" pitchFamily="2" charset="-122"/>
                <a:ea typeface="宋体" panose="02010600030101010101" pitchFamily="2" charset="-122"/>
              </a:endParaRPr>
            </a:p>
          </p:txBody>
        </p:sp>
        <p:sp>
          <p:nvSpPr>
            <p:cNvPr id="7" name="流程图: 预定义过程 6"/>
            <p:cNvSpPr/>
            <p:nvPr/>
          </p:nvSpPr>
          <p:spPr>
            <a:xfrm>
              <a:off x="984250" y="146050"/>
              <a:ext cx="901700" cy="889000"/>
            </a:xfrm>
            <a:prstGeom prst="flowChartPredefined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预处理</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分词</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噪音词</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词性标记</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特征提取</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8" name="流程图: 预定义过程 7"/>
            <p:cNvSpPr/>
            <p:nvPr/>
          </p:nvSpPr>
          <p:spPr>
            <a:xfrm>
              <a:off x="3028950" y="0"/>
              <a:ext cx="1098550" cy="1143000"/>
            </a:xfrm>
            <a:prstGeom prst="flowChartPredefined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挖掘分析</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文本结构分析</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文本摘要</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文本分类</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文本聚类</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关联分析</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分布分析</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a:p>
              <a:pPr indent="127000" latinLnBrk="1">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趋势预测</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9" name="右箭头 8"/>
            <p:cNvSpPr/>
            <p:nvPr/>
          </p:nvSpPr>
          <p:spPr>
            <a:xfrm>
              <a:off x="1885950" y="552450"/>
              <a:ext cx="203200" cy="5080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endParaRPr lang="zh-CN" altLang="en-US" sz="1100">
                <a:latin typeface="宋体" panose="02010600030101010101" pitchFamily="2" charset="-122"/>
                <a:ea typeface="宋体" panose="02010600030101010101" pitchFamily="2" charset="-122"/>
              </a:endParaRPr>
            </a:p>
          </p:txBody>
        </p:sp>
        <p:sp>
          <p:nvSpPr>
            <p:cNvPr id="10" name="流程图: 库存数据 86"/>
            <p:cNvSpPr/>
            <p:nvPr/>
          </p:nvSpPr>
          <p:spPr>
            <a:xfrm>
              <a:off x="2114550" y="215900"/>
              <a:ext cx="774700" cy="717550"/>
            </a:xfrm>
            <a:prstGeom prst="flowChartOnlineStorag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indent="127000" latinLnBrk="1">
                <a:spcAft>
                  <a:spcPts val="0"/>
                </a:spcAft>
              </a:pPr>
              <a:r>
                <a:rPr lang="zh-CN" sz="1100" kern="100" dirty="0">
                  <a:ln w="9525" cap="rnd" cmpd="sng" algn="ctr">
                    <a:solidFill>
                      <a:srgbClr val="000000"/>
                    </a:solidFill>
                    <a:prstDash val="solid"/>
                    <a:bevel/>
                  </a:ln>
                  <a:solidFill>
                    <a:srgbClr val="000000"/>
                  </a:solidFill>
                  <a:effectLst/>
                  <a:latin typeface="宋体" panose="02010600030101010101" pitchFamily="2" charset="-122"/>
                  <a:ea typeface="宋体" panose="02010600030101010101" pitchFamily="2" charset="-122"/>
                  <a:cs typeface="Times New Roman" panose="02020603050405020304" pitchFamily="18" charset="0"/>
                </a:rPr>
                <a:t>数据集</a:t>
              </a:r>
              <a:r>
                <a:rPr lang="zh-CN" altLang="en-US" sz="1100" kern="100" dirty="0">
                  <a:ln w="9525" cap="rnd" cmpd="sng" algn="ctr">
                    <a:solidFill>
                      <a:srgbClr val="000000"/>
                    </a:solidFill>
                    <a:prstDash val="solid"/>
                    <a:bevel/>
                  </a:ln>
                  <a:solidFill>
                    <a:srgbClr val="000000"/>
                  </a:solidFill>
                  <a:effectLst/>
                  <a:latin typeface="宋体" panose="02010600030101010101" pitchFamily="2" charset="-122"/>
                  <a:ea typeface="宋体" panose="02010600030101010101" pitchFamily="2" charset="-122"/>
                  <a:cs typeface="Times New Roman" panose="02020603050405020304" pitchFamily="18" charset="0"/>
                </a:rPr>
                <a:t>市</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11" name="右箭头 10"/>
            <p:cNvSpPr/>
            <p:nvPr/>
          </p:nvSpPr>
          <p:spPr>
            <a:xfrm>
              <a:off x="2787650" y="552450"/>
              <a:ext cx="203200" cy="5080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endParaRPr lang="zh-CN" altLang="en-US" sz="1100">
                <a:latin typeface="宋体" panose="02010600030101010101" pitchFamily="2" charset="-122"/>
                <a:ea typeface="宋体" panose="02010600030101010101" pitchFamily="2" charset="-122"/>
              </a:endParaRPr>
            </a:p>
          </p:txBody>
        </p:sp>
        <p:sp>
          <p:nvSpPr>
            <p:cNvPr id="12" name="右箭头 11"/>
            <p:cNvSpPr/>
            <p:nvPr/>
          </p:nvSpPr>
          <p:spPr>
            <a:xfrm>
              <a:off x="4127500" y="552450"/>
              <a:ext cx="203200" cy="5080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endParaRPr lang="zh-CN" altLang="en-US" sz="1100">
                <a:latin typeface="宋体" panose="02010600030101010101" pitchFamily="2" charset="-122"/>
                <a:ea typeface="宋体" panose="02010600030101010101" pitchFamily="2" charset="-122"/>
              </a:endParaRPr>
            </a:p>
          </p:txBody>
        </p:sp>
        <p:sp>
          <p:nvSpPr>
            <p:cNvPr id="13" name="流程图: 预定义过程 12"/>
            <p:cNvSpPr/>
            <p:nvPr/>
          </p:nvSpPr>
          <p:spPr>
            <a:xfrm>
              <a:off x="4362450" y="431800"/>
              <a:ext cx="736600" cy="298450"/>
            </a:xfrm>
            <a:prstGeom prst="flowChartPredefined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indent="127000" latinLnBrk="1">
                <a:lnSpc>
                  <a:spcPts val="800"/>
                </a:lnSpc>
                <a:spcAft>
                  <a:spcPts val="0"/>
                </a:spcAft>
              </a:pPr>
              <a:r>
                <a:rPr lang="zh-CN" sz="1100" kern="100" dirty="0">
                  <a:ln w="9525" cap="rnd" cmpd="sng" algn="ctr">
                    <a:solidFill>
                      <a:srgbClr val="000000"/>
                    </a:solidFill>
                    <a:prstDash val="solid"/>
                    <a:bevel/>
                  </a:ln>
                  <a:effectLst/>
                  <a:latin typeface="宋体" panose="02010600030101010101" pitchFamily="2" charset="-122"/>
                  <a:ea typeface="宋体" panose="02010600030101010101" pitchFamily="2" charset="-122"/>
                  <a:cs typeface="Times New Roman" panose="02020603050405020304" pitchFamily="18" charset="0"/>
                </a:rPr>
                <a:t>可视化</a:t>
              </a:r>
              <a:endParaRPr lang="zh-CN" sz="1100" kern="100" dirty="0">
                <a:effectLst/>
                <a:latin typeface="宋体" panose="02010600030101010101" pitchFamily="2" charset="-122"/>
                <a:ea typeface="宋体" panose="02010600030101010101" pitchFamily="2" charset="-122"/>
                <a:cs typeface="Times New Roman" panose="02020603050405020304" pitchFamily="18" charset="0"/>
              </a:endParaRPr>
            </a:p>
          </p:txBody>
        </p:sp>
      </p:grpSp>
      <p:sp>
        <p:nvSpPr>
          <p:cNvPr id="2" name="矩形 1"/>
          <p:cNvSpPr/>
          <p:nvPr/>
        </p:nvSpPr>
        <p:spPr>
          <a:xfrm>
            <a:off x="3057923" y="4084053"/>
            <a:ext cx="2885726" cy="369332"/>
          </a:xfrm>
          <a:prstGeom prst="rect">
            <a:avLst/>
          </a:prstGeom>
        </p:spPr>
        <p:txBody>
          <a:bodyPr wrap="none">
            <a:spAutoFit/>
          </a:bodyPr>
          <a:lstStyle/>
          <a:p>
            <a:r>
              <a:rPr lang="zh-CN" altLang="en-US" dirty="0"/>
              <a:t>图 7</a:t>
            </a:r>
            <a:r>
              <a:rPr lang="en-US" altLang="zh-CN" dirty="0"/>
              <a:t>-</a:t>
            </a:r>
            <a:r>
              <a:rPr lang="zh-CN" altLang="en-US" dirty="0"/>
              <a:t>2 文本挖掘的一般过程</a:t>
            </a:r>
          </a:p>
        </p:txBody>
      </p:sp>
    </p:spTree>
    <p:extLst>
      <p:ext uri="{BB962C8B-B14F-4D97-AF65-F5344CB8AC3E}">
        <p14:creationId xmlns:p14="http://schemas.microsoft.com/office/powerpoint/2010/main" val="30941481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2831544"/>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文本挖掘过程包含的技术主要有：数据预处理（重点是分词技术、文本特征提取）、词性标记、信息检索、文本挖掘、文本分类、文本聚类、关联分析、语义解释、语言翻译等。</a:t>
            </a:r>
            <a:endParaRPr lang="en-US" altLang="zh-CN" sz="2400" dirty="0"/>
          </a:p>
          <a:p>
            <a:pPr marL="342900" indent="-342900">
              <a:spcBef>
                <a:spcPts val="600"/>
              </a:spcBef>
              <a:buSzPct val="75000"/>
              <a:buFont typeface="Wingdings" panose="05000000000000000000" pitchFamily="2" charset="2"/>
              <a:buChar char="l"/>
            </a:pPr>
            <a:r>
              <a:rPr lang="zh-CN" altLang="en-US" sz="2400" dirty="0"/>
              <a:t>目前的分词预处理技术主要有基于字符串匹配（词典）的分词方法、基于统计的分词方法和基于理解的分词方法。</a:t>
            </a:r>
          </a:p>
          <a:p>
            <a:pPr marL="342900" indent="-342900">
              <a:spcBef>
                <a:spcPts val="600"/>
              </a:spcBef>
              <a:buSzPct val="75000"/>
              <a:buFont typeface="Wingdings" panose="05000000000000000000" pitchFamily="2" charset="2"/>
              <a:buChar char="l"/>
            </a:pPr>
            <a:endParaRPr lang="zh-CN" altLang="en-US" sz="2400" dirty="0"/>
          </a:p>
        </p:txBody>
      </p:sp>
    </p:spTree>
    <p:extLst>
      <p:ext uri="{BB962C8B-B14F-4D97-AF65-F5344CB8AC3E}">
        <p14:creationId xmlns:p14="http://schemas.microsoft.com/office/powerpoint/2010/main" val="1572775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heme/theme1.xml><?xml version="1.0" encoding="utf-8"?>
<a:theme xmlns:a="http://schemas.openxmlformats.org/drawingml/2006/main" name="《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2778</Words>
  <Application>Microsoft Office PowerPoint</Application>
  <PresentationFormat>自定义</PresentationFormat>
  <Paragraphs>222</Paragraphs>
  <Slides>49</Slides>
  <Notes>38</Notes>
  <HiddenSlides>0</HiddenSlides>
  <MMClips>0</MMClips>
  <ScaleCrop>false</ScaleCrop>
  <HeadingPairs>
    <vt:vector size="8" baseType="variant">
      <vt:variant>
        <vt:lpstr>已用的字体</vt:lpstr>
      </vt:variant>
      <vt:variant>
        <vt:i4>9</vt:i4>
      </vt:variant>
      <vt:variant>
        <vt:lpstr>主题</vt:lpstr>
      </vt:variant>
      <vt:variant>
        <vt:i4>2</vt:i4>
      </vt:variant>
      <vt:variant>
        <vt:lpstr>嵌入 OLE 服务器</vt:lpstr>
      </vt:variant>
      <vt:variant>
        <vt:i4>2</vt:i4>
      </vt:variant>
      <vt:variant>
        <vt:lpstr>幻灯片标题</vt:lpstr>
      </vt:variant>
      <vt:variant>
        <vt:i4>49</vt:i4>
      </vt:variant>
    </vt:vector>
  </HeadingPairs>
  <TitlesOfParts>
    <vt:vector size="62" baseType="lpstr">
      <vt:lpstr>黑体</vt:lpstr>
      <vt:lpstr>华文中宋</vt:lpstr>
      <vt:lpstr>宋体</vt:lpstr>
      <vt:lpstr>Arial</vt:lpstr>
      <vt:lpstr>Calibri</vt:lpstr>
      <vt:lpstr>Impact</vt:lpstr>
      <vt:lpstr>Microsoft Sans Serif</vt:lpstr>
      <vt:lpstr>Times New Roman</vt:lpstr>
      <vt:lpstr>Wingdings</vt:lpstr>
      <vt:lpstr>《电子商务概论（第4版）》-白东蕊</vt:lpstr>
      <vt:lpstr>1_《电子商务概论（第4版）》-白东蕊</vt:lpstr>
      <vt:lpstr>think-cell Slide</vt:lpstr>
      <vt:lpstr>Unknown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简约长投影工作总结汇报述职报告PPT模板</dc:title>
  <dc:creator/>
  <cp:lastModifiedBy/>
  <cp:revision>51</cp:revision>
  <dcterms:created xsi:type="dcterms:W3CDTF">2016-12-03T15:58:00Z</dcterms:created>
  <dcterms:modified xsi:type="dcterms:W3CDTF">2021-02-03T01:09:33Z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2052-10.1.0.7698</vt:lpwstr>
  </property>
</Properties>
</file>

<file path=docProps/thumbnail.jpeg>
</file>